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42062400" cy="32918400"/>
  <p:notesSz cx="6858000" cy="9144000"/>
  <p:defaultTextStyle>
    <a:defPPr>
      <a:defRPr lang="en-US"/>
    </a:defPPr>
    <a:lvl1pPr marL="0" algn="l" defTabSz="2090044" rtl="0" eaLnBrk="1" latinLnBrk="0" hangingPunct="1">
      <a:defRPr sz="8200" kern="1200">
        <a:solidFill>
          <a:schemeClr val="tx1"/>
        </a:solidFill>
        <a:latin typeface="+mn-lt"/>
        <a:ea typeface="+mn-ea"/>
        <a:cs typeface="+mn-cs"/>
      </a:defRPr>
    </a:lvl1pPr>
    <a:lvl2pPr marL="2090044" algn="l" defTabSz="2090044" rtl="0" eaLnBrk="1" latinLnBrk="0" hangingPunct="1">
      <a:defRPr sz="8200" kern="1200">
        <a:solidFill>
          <a:schemeClr val="tx1"/>
        </a:solidFill>
        <a:latin typeface="+mn-lt"/>
        <a:ea typeface="+mn-ea"/>
        <a:cs typeface="+mn-cs"/>
      </a:defRPr>
    </a:lvl2pPr>
    <a:lvl3pPr marL="4180088" algn="l" defTabSz="2090044" rtl="0" eaLnBrk="1" latinLnBrk="0" hangingPunct="1">
      <a:defRPr sz="8200" kern="1200">
        <a:solidFill>
          <a:schemeClr val="tx1"/>
        </a:solidFill>
        <a:latin typeface="+mn-lt"/>
        <a:ea typeface="+mn-ea"/>
        <a:cs typeface="+mn-cs"/>
      </a:defRPr>
    </a:lvl3pPr>
    <a:lvl4pPr marL="6270132" algn="l" defTabSz="2090044" rtl="0" eaLnBrk="1" latinLnBrk="0" hangingPunct="1">
      <a:defRPr sz="8200" kern="1200">
        <a:solidFill>
          <a:schemeClr val="tx1"/>
        </a:solidFill>
        <a:latin typeface="+mn-lt"/>
        <a:ea typeface="+mn-ea"/>
        <a:cs typeface="+mn-cs"/>
      </a:defRPr>
    </a:lvl4pPr>
    <a:lvl5pPr marL="8360176" algn="l" defTabSz="2090044" rtl="0" eaLnBrk="1" latinLnBrk="0" hangingPunct="1">
      <a:defRPr sz="8200" kern="1200">
        <a:solidFill>
          <a:schemeClr val="tx1"/>
        </a:solidFill>
        <a:latin typeface="+mn-lt"/>
        <a:ea typeface="+mn-ea"/>
        <a:cs typeface="+mn-cs"/>
      </a:defRPr>
    </a:lvl5pPr>
    <a:lvl6pPr marL="10450220" algn="l" defTabSz="2090044" rtl="0" eaLnBrk="1" latinLnBrk="0" hangingPunct="1">
      <a:defRPr sz="8200" kern="1200">
        <a:solidFill>
          <a:schemeClr val="tx1"/>
        </a:solidFill>
        <a:latin typeface="+mn-lt"/>
        <a:ea typeface="+mn-ea"/>
        <a:cs typeface="+mn-cs"/>
      </a:defRPr>
    </a:lvl6pPr>
    <a:lvl7pPr marL="12540264" algn="l" defTabSz="2090044" rtl="0" eaLnBrk="1" latinLnBrk="0" hangingPunct="1">
      <a:defRPr sz="8200" kern="1200">
        <a:solidFill>
          <a:schemeClr val="tx1"/>
        </a:solidFill>
        <a:latin typeface="+mn-lt"/>
        <a:ea typeface="+mn-ea"/>
        <a:cs typeface="+mn-cs"/>
      </a:defRPr>
    </a:lvl7pPr>
    <a:lvl8pPr marL="14630309" algn="l" defTabSz="2090044" rtl="0" eaLnBrk="1" latinLnBrk="0" hangingPunct="1">
      <a:defRPr sz="8200" kern="1200">
        <a:solidFill>
          <a:schemeClr val="tx1"/>
        </a:solidFill>
        <a:latin typeface="+mn-lt"/>
        <a:ea typeface="+mn-ea"/>
        <a:cs typeface="+mn-cs"/>
      </a:defRPr>
    </a:lvl8pPr>
    <a:lvl9pPr marL="16720353" algn="l" defTabSz="2090044"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7">
          <p15:clr>
            <a:srgbClr val="A4A3A4"/>
          </p15:clr>
        </p15:guide>
        <p15:guide id="2" pos="2649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7C245C"/>
    <a:srgbClr val="FF11A3"/>
    <a:srgbClr val="662344"/>
    <a:srgbClr val="6666FF"/>
    <a:srgbClr val="4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6588"/>
    <p:restoredTop sz="50000" autoAdjust="0"/>
  </p:normalViewPr>
  <p:slideViewPr>
    <p:cSldViewPr snapToGrid="0" snapToObjects="1">
      <p:cViewPr>
        <p:scale>
          <a:sx n="42" d="100"/>
          <a:sy n="42" d="100"/>
        </p:scale>
        <p:origin x="-32" y="-4288"/>
      </p:cViewPr>
      <p:guideLst>
        <p:guide orient="horz" pos="337"/>
        <p:guide pos="26495"/>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paigebentley/Desktop/Glucose%20on%20Yeast%20Experimen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Sheet1!$O$34</c:f>
              <c:strCache>
                <c:ptCount val="1"/>
                <c:pt idx="0">
                  <c:v>Diad</c:v>
                </c:pt>
              </c:strCache>
            </c:strRef>
          </c:tx>
          <c:spPr>
            <a:solidFill>
              <a:schemeClr val="accent1"/>
            </a:solidFill>
            <a:ln>
              <a:noFill/>
            </a:ln>
            <a:effectLst/>
          </c:spPr>
          <c:invertIfNegative val="0"/>
          <c:cat>
            <c:strRef>
              <c:f>Sheet1!$N$35:$N$40</c:f>
              <c:strCache>
                <c:ptCount val="6"/>
                <c:pt idx="0">
                  <c:v>1% glucose</c:v>
                </c:pt>
                <c:pt idx="1">
                  <c:v>2% glucose</c:v>
                </c:pt>
                <c:pt idx="2">
                  <c:v>3% glucose</c:v>
                </c:pt>
                <c:pt idx="3">
                  <c:v>4% glucose</c:v>
                </c:pt>
                <c:pt idx="4">
                  <c:v>8% glucose</c:v>
                </c:pt>
                <c:pt idx="5">
                  <c:v>10% glucose</c:v>
                </c:pt>
              </c:strCache>
            </c:strRef>
          </c:cat>
          <c:val>
            <c:numRef>
              <c:f>Sheet1!$O$35:$O$40</c:f>
              <c:numCache>
                <c:formatCode>General</c:formatCode>
                <c:ptCount val="6"/>
                <c:pt idx="0">
                  <c:v>4.4284999999999997</c:v>
                </c:pt>
                <c:pt idx="1">
                  <c:v>33.582999999999998</c:v>
                </c:pt>
                <c:pt idx="2">
                  <c:v>3.5710000000000002</c:v>
                </c:pt>
                <c:pt idx="3">
                  <c:v>12.41269</c:v>
                </c:pt>
                <c:pt idx="4">
                  <c:v>21.66667</c:v>
                </c:pt>
                <c:pt idx="5">
                  <c:v>15</c:v>
                </c:pt>
              </c:numCache>
            </c:numRef>
          </c:val>
          <c:extLst>
            <c:ext xmlns:c16="http://schemas.microsoft.com/office/drawing/2014/chart" uri="{C3380CC4-5D6E-409C-BE32-E72D297353CC}">
              <c16:uniqueId val="{00000000-8EC6-BD4A-9573-566D9AAAC1C4}"/>
            </c:ext>
          </c:extLst>
        </c:ser>
        <c:ser>
          <c:idx val="1"/>
          <c:order val="1"/>
          <c:tx>
            <c:strRef>
              <c:f>Sheet1!$P$34</c:f>
              <c:strCache>
                <c:ptCount val="1"/>
                <c:pt idx="0">
                  <c:v>Triad</c:v>
                </c:pt>
              </c:strCache>
            </c:strRef>
          </c:tx>
          <c:spPr>
            <a:solidFill>
              <a:schemeClr val="accent2"/>
            </a:solidFill>
            <a:ln>
              <a:noFill/>
            </a:ln>
            <a:effectLst/>
          </c:spPr>
          <c:invertIfNegative val="0"/>
          <c:cat>
            <c:strRef>
              <c:f>Sheet1!$N$35:$N$40</c:f>
              <c:strCache>
                <c:ptCount val="6"/>
                <c:pt idx="0">
                  <c:v>1% glucose</c:v>
                </c:pt>
                <c:pt idx="1">
                  <c:v>2% glucose</c:v>
                </c:pt>
                <c:pt idx="2">
                  <c:v>3% glucose</c:v>
                </c:pt>
                <c:pt idx="3">
                  <c:v>4% glucose</c:v>
                </c:pt>
                <c:pt idx="4">
                  <c:v>8% glucose</c:v>
                </c:pt>
                <c:pt idx="5">
                  <c:v>10% glucose</c:v>
                </c:pt>
              </c:strCache>
            </c:strRef>
          </c:cat>
          <c:val>
            <c:numRef>
              <c:f>Sheet1!$P$35:$P$40</c:f>
              <c:numCache>
                <c:formatCode>General</c:formatCode>
                <c:ptCount val="6"/>
                <c:pt idx="0">
                  <c:v>1.2857000000000001</c:v>
                </c:pt>
                <c:pt idx="1">
                  <c:v>12.61904</c:v>
                </c:pt>
                <c:pt idx="2">
                  <c:v>1.714</c:v>
                </c:pt>
                <c:pt idx="3">
                  <c:v>8.2222200000000001</c:v>
                </c:pt>
                <c:pt idx="4">
                  <c:v>21.77778</c:v>
                </c:pt>
                <c:pt idx="5">
                  <c:v>13</c:v>
                </c:pt>
              </c:numCache>
            </c:numRef>
          </c:val>
          <c:extLst>
            <c:ext xmlns:c16="http://schemas.microsoft.com/office/drawing/2014/chart" uri="{C3380CC4-5D6E-409C-BE32-E72D297353CC}">
              <c16:uniqueId val="{00000001-8EC6-BD4A-9573-566D9AAAC1C4}"/>
            </c:ext>
          </c:extLst>
        </c:ser>
        <c:ser>
          <c:idx val="2"/>
          <c:order val="2"/>
          <c:tx>
            <c:strRef>
              <c:f>Sheet1!$Q$34</c:f>
              <c:strCache>
                <c:ptCount val="1"/>
                <c:pt idx="0">
                  <c:v>Tetrad</c:v>
                </c:pt>
              </c:strCache>
            </c:strRef>
          </c:tx>
          <c:spPr>
            <a:solidFill>
              <a:schemeClr val="accent3"/>
            </a:solidFill>
            <a:ln>
              <a:noFill/>
            </a:ln>
            <a:effectLst/>
          </c:spPr>
          <c:invertIfNegative val="0"/>
          <c:cat>
            <c:strRef>
              <c:f>Sheet1!$N$35:$N$40</c:f>
              <c:strCache>
                <c:ptCount val="6"/>
                <c:pt idx="0">
                  <c:v>1% glucose</c:v>
                </c:pt>
                <c:pt idx="1">
                  <c:v>2% glucose</c:v>
                </c:pt>
                <c:pt idx="2">
                  <c:v>3% glucose</c:v>
                </c:pt>
                <c:pt idx="3">
                  <c:v>4% glucose</c:v>
                </c:pt>
                <c:pt idx="4">
                  <c:v>8% glucose</c:v>
                </c:pt>
                <c:pt idx="5">
                  <c:v>10% glucose</c:v>
                </c:pt>
              </c:strCache>
            </c:strRef>
          </c:cat>
          <c:val>
            <c:numRef>
              <c:f>Sheet1!$Q$35:$Q$40</c:f>
              <c:numCache>
                <c:formatCode>General</c:formatCode>
                <c:ptCount val="6"/>
                <c:pt idx="0">
                  <c:v>0.14285700000000001</c:v>
                </c:pt>
                <c:pt idx="1">
                  <c:v>1.9880899999999999</c:v>
                </c:pt>
                <c:pt idx="2">
                  <c:v>0.28570000000000001</c:v>
                </c:pt>
                <c:pt idx="3">
                  <c:v>0.38095000000000001</c:v>
                </c:pt>
                <c:pt idx="4">
                  <c:v>0.66666999999999998</c:v>
                </c:pt>
                <c:pt idx="5">
                  <c:v>1</c:v>
                </c:pt>
              </c:numCache>
            </c:numRef>
          </c:val>
          <c:extLst>
            <c:ext xmlns:c16="http://schemas.microsoft.com/office/drawing/2014/chart" uri="{C3380CC4-5D6E-409C-BE32-E72D297353CC}">
              <c16:uniqueId val="{00000002-8EC6-BD4A-9573-566D9AAAC1C4}"/>
            </c:ext>
          </c:extLst>
        </c:ser>
        <c:dLbls>
          <c:showLegendKey val="0"/>
          <c:showVal val="0"/>
          <c:showCatName val="0"/>
          <c:showSerName val="0"/>
          <c:showPercent val="0"/>
          <c:showBubbleSize val="0"/>
        </c:dLbls>
        <c:gapWidth val="150"/>
        <c:overlap val="100"/>
        <c:axId val="423141472"/>
        <c:axId val="423595232"/>
      </c:barChart>
      <c:catAx>
        <c:axId val="42314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3595232"/>
        <c:crosses val="autoZero"/>
        <c:auto val="1"/>
        <c:lblAlgn val="ctr"/>
        <c:lblOffset val="100"/>
        <c:noMultiLvlLbl val="0"/>
      </c:catAx>
      <c:valAx>
        <c:axId val="42359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314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54680" y="10226042"/>
            <a:ext cx="35753040" cy="7056120"/>
          </a:xfrm>
        </p:spPr>
        <p:txBody>
          <a:bodyPr/>
          <a:lstStyle/>
          <a:p>
            <a:r>
              <a:rPr lang="en-US"/>
              <a:t>Click to edit Master title style</a:t>
            </a:r>
          </a:p>
        </p:txBody>
      </p:sp>
      <p:sp>
        <p:nvSpPr>
          <p:cNvPr id="3" name="Subtitle 2"/>
          <p:cNvSpPr>
            <a:spLocks noGrp="1"/>
          </p:cNvSpPr>
          <p:nvPr>
            <p:ph type="subTitle" idx="1"/>
          </p:nvPr>
        </p:nvSpPr>
        <p:spPr>
          <a:xfrm>
            <a:off x="6309360" y="18653760"/>
            <a:ext cx="29443680" cy="8412480"/>
          </a:xfrm>
        </p:spPr>
        <p:txBody>
          <a:bodyPr/>
          <a:lstStyle>
            <a:lvl1pPr marL="0" indent="0" algn="ctr">
              <a:buNone/>
              <a:defRPr>
                <a:solidFill>
                  <a:schemeClr val="tx1">
                    <a:tint val="75000"/>
                  </a:schemeClr>
                </a:solidFill>
              </a:defRPr>
            </a:lvl1pPr>
            <a:lvl2pPr marL="2090044" indent="0" algn="ctr">
              <a:buNone/>
              <a:defRPr>
                <a:solidFill>
                  <a:schemeClr val="tx1">
                    <a:tint val="75000"/>
                  </a:schemeClr>
                </a:solidFill>
              </a:defRPr>
            </a:lvl2pPr>
            <a:lvl3pPr marL="4180088" indent="0" algn="ctr">
              <a:buNone/>
              <a:defRPr>
                <a:solidFill>
                  <a:schemeClr val="tx1">
                    <a:tint val="75000"/>
                  </a:schemeClr>
                </a:solidFill>
              </a:defRPr>
            </a:lvl3pPr>
            <a:lvl4pPr marL="6270132" indent="0" algn="ctr">
              <a:buNone/>
              <a:defRPr>
                <a:solidFill>
                  <a:schemeClr val="tx1">
                    <a:tint val="75000"/>
                  </a:schemeClr>
                </a:solidFill>
              </a:defRPr>
            </a:lvl4pPr>
            <a:lvl5pPr marL="8360176" indent="0" algn="ctr">
              <a:buNone/>
              <a:defRPr>
                <a:solidFill>
                  <a:schemeClr val="tx1">
                    <a:tint val="75000"/>
                  </a:schemeClr>
                </a:solidFill>
              </a:defRPr>
            </a:lvl5pPr>
            <a:lvl6pPr marL="10450220" indent="0" algn="ctr">
              <a:buNone/>
              <a:defRPr>
                <a:solidFill>
                  <a:schemeClr val="tx1">
                    <a:tint val="75000"/>
                  </a:schemeClr>
                </a:solidFill>
              </a:defRPr>
            </a:lvl6pPr>
            <a:lvl7pPr marL="12540264" indent="0" algn="ctr">
              <a:buNone/>
              <a:defRPr>
                <a:solidFill>
                  <a:schemeClr val="tx1">
                    <a:tint val="75000"/>
                  </a:schemeClr>
                </a:solidFill>
              </a:defRPr>
            </a:lvl7pPr>
            <a:lvl8pPr marL="14630309" indent="0" algn="ctr">
              <a:buNone/>
              <a:defRPr>
                <a:solidFill>
                  <a:schemeClr val="tx1">
                    <a:tint val="75000"/>
                  </a:schemeClr>
                </a:solidFill>
              </a:defRPr>
            </a:lvl8pPr>
            <a:lvl9pPr marL="1672035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879851A-F175-CF41-84DD-BF07ACA3EA13}" type="datetimeFigureOut">
              <a:rPr lang="en-US" smtClean="0"/>
              <a:pPr/>
              <a:t>4/12/19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A96F49-15B1-5644-8F5A-2673C7A2F62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79851A-F175-CF41-84DD-BF07ACA3EA13}" type="datetimeFigureOut">
              <a:rPr lang="en-US" smtClean="0"/>
              <a:pPr/>
              <a:t>4/12/19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A96F49-15B1-5644-8F5A-2673C7A2F62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22640" y="21153122"/>
            <a:ext cx="35753040" cy="6537960"/>
          </a:xfrm>
        </p:spPr>
        <p:txBody>
          <a:bodyPr anchor="t"/>
          <a:lstStyle>
            <a:lvl1pPr algn="l">
              <a:defRPr sz="18300" b="1" cap="all"/>
            </a:lvl1pPr>
          </a:lstStyle>
          <a:p>
            <a:r>
              <a:rPr lang="en-US"/>
              <a:t>Click to edit Master title style</a:t>
            </a:r>
          </a:p>
        </p:txBody>
      </p:sp>
      <p:sp>
        <p:nvSpPr>
          <p:cNvPr id="3" name="Text Placeholder 2"/>
          <p:cNvSpPr>
            <a:spLocks noGrp="1"/>
          </p:cNvSpPr>
          <p:nvPr>
            <p:ph type="body" idx="1"/>
          </p:nvPr>
        </p:nvSpPr>
        <p:spPr>
          <a:xfrm>
            <a:off x="3322640" y="13952225"/>
            <a:ext cx="35753040" cy="7200898"/>
          </a:xfrm>
        </p:spPr>
        <p:txBody>
          <a:bodyPr anchor="b"/>
          <a:lstStyle>
            <a:lvl1pPr marL="0" indent="0">
              <a:buNone/>
              <a:defRPr sz="9100">
                <a:solidFill>
                  <a:schemeClr val="tx1">
                    <a:tint val="75000"/>
                  </a:schemeClr>
                </a:solidFill>
              </a:defRPr>
            </a:lvl1pPr>
            <a:lvl2pPr marL="2090044" indent="0">
              <a:buNone/>
              <a:defRPr sz="8200">
                <a:solidFill>
                  <a:schemeClr val="tx1">
                    <a:tint val="75000"/>
                  </a:schemeClr>
                </a:solidFill>
              </a:defRPr>
            </a:lvl2pPr>
            <a:lvl3pPr marL="4180088" indent="0">
              <a:buNone/>
              <a:defRPr sz="7300">
                <a:solidFill>
                  <a:schemeClr val="tx1">
                    <a:tint val="75000"/>
                  </a:schemeClr>
                </a:solidFill>
              </a:defRPr>
            </a:lvl3pPr>
            <a:lvl4pPr marL="6270132" indent="0">
              <a:buNone/>
              <a:defRPr sz="6400">
                <a:solidFill>
                  <a:schemeClr val="tx1">
                    <a:tint val="75000"/>
                  </a:schemeClr>
                </a:solidFill>
              </a:defRPr>
            </a:lvl4pPr>
            <a:lvl5pPr marL="8360176" indent="0">
              <a:buNone/>
              <a:defRPr sz="6400">
                <a:solidFill>
                  <a:schemeClr val="tx1">
                    <a:tint val="75000"/>
                  </a:schemeClr>
                </a:solidFill>
              </a:defRPr>
            </a:lvl5pPr>
            <a:lvl6pPr marL="10450220" indent="0">
              <a:buNone/>
              <a:defRPr sz="6400">
                <a:solidFill>
                  <a:schemeClr val="tx1">
                    <a:tint val="75000"/>
                  </a:schemeClr>
                </a:solidFill>
              </a:defRPr>
            </a:lvl6pPr>
            <a:lvl7pPr marL="12540264" indent="0">
              <a:buNone/>
              <a:defRPr sz="6400">
                <a:solidFill>
                  <a:schemeClr val="tx1">
                    <a:tint val="75000"/>
                  </a:schemeClr>
                </a:solidFill>
              </a:defRPr>
            </a:lvl7pPr>
            <a:lvl8pPr marL="14630309" indent="0">
              <a:buNone/>
              <a:defRPr sz="6400">
                <a:solidFill>
                  <a:schemeClr val="tx1">
                    <a:tint val="75000"/>
                  </a:schemeClr>
                </a:solidFill>
              </a:defRPr>
            </a:lvl8pPr>
            <a:lvl9pPr marL="16720353" indent="0">
              <a:buNone/>
              <a:defRPr sz="6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79851A-F175-CF41-84DD-BF07ACA3EA13}" type="datetimeFigureOut">
              <a:rPr lang="en-US" smtClean="0"/>
              <a:pPr/>
              <a:t>4/12/19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A96F49-15B1-5644-8F5A-2673C7A2F62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252272" y="36865560"/>
            <a:ext cx="82934490" cy="104279702"/>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887801" y="36865560"/>
            <a:ext cx="82934495" cy="104279702"/>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79851A-F175-CF41-84DD-BF07ACA3EA13}" type="datetimeFigureOut">
              <a:rPr lang="en-US" smtClean="0"/>
              <a:pPr/>
              <a:t>4/12/19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A96F49-15B1-5644-8F5A-2673C7A2F62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03120" y="1318262"/>
            <a:ext cx="3785616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03121" y="7368542"/>
            <a:ext cx="18584865" cy="3070858"/>
          </a:xfrm>
        </p:spPr>
        <p:txBody>
          <a:bodyPr anchor="b"/>
          <a:lstStyle>
            <a:lvl1pPr marL="0" indent="0">
              <a:buNone/>
              <a:defRPr sz="11000" b="1"/>
            </a:lvl1pPr>
            <a:lvl2pPr marL="2090044" indent="0">
              <a:buNone/>
              <a:defRPr sz="9100" b="1"/>
            </a:lvl2pPr>
            <a:lvl3pPr marL="4180088" indent="0">
              <a:buNone/>
              <a:defRPr sz="8200" b="1"/>
            </a:lvl3pPr>
            <a:lvl4pPr marL="6270132" indent="0">
              <a:buNone/>
              <a:defRPr sz="7300" b="1"/>
            </a:lvl4pPr>
            <a:lvl5pPr marL="8360176" indent="0">
              <a:buNone/>
              <a:defRPr sz="7300" b="1"/>
            </a:lvl5pPr>
            <a:lvl6pPr marL="10450220" indent="0">
              <a:buNone/>
              <a:defRPr sz="7300" b="1"/>
            </a:lvl6pPr>
            <a:lvl7pPr marL="12540264" indent="0">
              <a:buNone/>
              <a:defRPr sz="7300" b="1"/>
            </a:lvl7pPr>
            <a:lvl8pPr marL="14630309" indent="0">
              <a:buNone/>
              <a:defRPr sz="7300" b="1"/>
            </a:lvl8pPr>
            <a:lvl9pPr marL="16720353" indent="0">
              <a:buNone/>
              <a:defRPr sz="7300" b="1"/>
            </a:lvl9pPr>
          </a:lstStyle>
          <a:p>
            <a:pPr lvl="0"/>
            <a:r>
              <a:rPr lang="en-US"/>
              <a:t>Click to edit Master text styles</a:t>
            </a:r>
          </a:p>
        </p:txBody>
      </p:sp>
      <p:sp>
        <p:nvSpPr>
          <p:cNvPr id="4" name="Content Placeholder 3"/>
          <p:cNvSpPr>
            <a:spLocks noGrp="1"/>
          </p:cNvSpPr>
          <p:nvPr>
            <p:ph sz="half" idx="2"/>
          </p:nvPr>
        </p:nvSpPr>
        <p:spPr>
          <a:xfrm>
            <a:off x="2103121" y="10439400"/>
            <a:ext cx="18584865" cy="1896618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1367117" y="7368542"/>
            <a:ext cx="18592165" cy="3070858"/>
          </a:xfrm>
        </p:spPr>
        <p:txBody>
          <a:bodyPr anchor="b"/>
          <a:lstStyle>
            <a:lvl1pPr marL="0" indent="0">
              <a:buNone/>
              <a:defRPr sz="11000" b="1"/>
            </a:lvl1pPr>
            <a:lvl2pPr marL="2090044" indent="0">
              <a:buNone/>
              <a:defRPr sz="9100" b="1"/>
            </a:lvl2pPr>
            <a:lvl3pPr marL="4180088" indent="0">
              <a:buNone/>
              <a:defRPr sz="8200" b="1"/>
            </a:lvl3pPr>
            <a:lvl4pPr marL="6270132" indent="0">
              <a:buNone/>
              <a:defRPr sz="7300" b="1"/>
            </a:lvl4pPr>
            <a:lvl5pPr marL="8360176" indent="0">
              <a:buNone/>
              <a:defRPr sz="7300" b="1"/>
            </a:lvl5pPr>
            <a:lvl6pPr marL="10450220" indent="0">
              <a:buNone/>
              <a:defRPr sz="7300" b="1"/>
            </a:lvl6pPr>
            <a:lvl7pPr marL="12540264" indent="0">
              <a:buNone/>
              <a:defRPr sz="7300" b="1"/>
            </a:lvl7pPr>
            <a:lvl8pPr marL="14630309" indent="0">
              <a:buNone/>
              <a:defRPr sz="7300" b="1"/>
            </a:lvl8pPr>
            <a:lvl9pPr marL="16720353" indent="0">
              <a:buNone/>
              <a:defRPr sz="7300" b="1"/>
            </a:lvl9pPr>
          </a:lstStyle>
          <a:p>
            <a:pPr lvl="0"/>
            <a:r>
              <a:rPr lang="en-US"/>
              <a:t>Click to edit Master text styles</a:t>
            </a:r>
          </a:p>
        </p:txBody>
      </p:sp>
      <p:sp>
        <p:nvSpPr>
          <p:cNvPr id="6" name="Content Placeholder 5"/>
          <p:cNvSpPr>
            <a:spLocks noGrp="1"/>
          </p:cNvSpPr>
          <p:nvPr>
            <p:ph sz="quarter" idx="4"/>
          </p:nvPr>
        </p:nvSpPr>
        <p:spPr>
          <a:xfrm>
            <a:off x="21367117" y="10439400"/>
            <a:ext cx="18592165" cy="1896618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79851A-F175-CF41-84DD-BF07ACA3EA13}" type="datetimeFigureOut">
              <a:rPr lang="en-US" smtClean="0"/>
              <a:pPr/>
              <a:t>4/12/19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A96F49-15B1-5644-8F5A-2673C7A2F62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79851A-F175-CF41-84DD-BF07ACA3EA13}" type="datetimeFigureOut">
              <a:rPr lang="en-US" smtClean="0"/>
              <a:pPr/>
              <a:t>4/12/19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7A96F49-15B1-5644-8F5A-2673C7A2F62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79851A-F175-CF41-84DD-BF07ACA3EA13}" type="datetimeFigureOut">
              <a:rPr lang="en-US" smtClean="0"/>
              <a:pPr/>
              <a:t>4/12/19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7A96F49-15B1-5644-8F5A-2673C7A2F62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03122" y="1310640"/>
            <a:ext cx="13838240" cy="5577840"/>
          </a:xfrm>
        </p:spPr>
        <p:txBody>
          <a:bodyPr anchor="b"/>
          <a:lstStyle>
            <a:lvl1pPr algn="l">
              <a:defRPr sz="9100" b="1"/>
            </a:lvl1pPr>
          </a:lstStyle>
          <a:p>
            <a:r>
              <a:rPr lang="en-US"/>
              <a:t>Click to edit Master title style</a:t>
            </a:r>
          </a:p>
        </p:txBody>
      </p:sp>
      <p:sp>
        <p:nvSpPr>
          <p:cNvPr id="3" name="Content Placeholder 2"/>
          <p:cNvSpPr>
            <a:spLocks noGrp="1"/>
          </p:cNvSpPr>
          <p:nvPr>
            <p:ph idx="1"/>
          </p:nvPr>
        </p:nvSpPr>
        <p:spPr>
          <a:xfrm>
            <a:off x="16445230" y="1310643"/>
            <a:ext cx="23514050" cy="28094942"/>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03122" y="6888483"/>
            <a:ext cx="13838240" cy="22517102"/>
          </a:xfrm>
        </p:spPr>
        <p:txBody>
          <a:bodyPr/>
          <a:lstStyle>
            <a:lvl1pPr marL="0" indent="0">
              <a:buNone/>
              <a:defRPr sz="6400"/>
            </a:lvl1pPr>
            <a:lvl2pPr marL="2090044" indent="0">
              <a:buNone/>
              <a:defRPr sz="5500"/>
            </a:lvl2pPr>
            <a:lvl3pPr marL="4180088" indent="0">
              <a:buNone/>
              <a:defRPr sz="4600"/>
            </a:lvl3pPr>
            <a:lvl4pPr marL="6270132" indent="0">
              <a:buNone/>
              <a:defRPr sz="4100"/>
            </a:lvl4pPr>
            <a:lvl5pPr marL="8360176" indent="0">
              <a:buNone/>
              <a:defRPr sz="4100"/>
            </a:lvl5pPr>
            <a:lvl6pPr marL="10450220" indent="0">
              <a:buNone/>
              <a:defRPr sz="4100"/>
            </a:lvl6pPr>
            <a:lvl7pPr marL="12540264" indent="0">
              <a:buNone/>
              <a:defRPr sz="4100"/>
            </a:lvl7pPr>
            <a:lvl8pPr marL="14630309" indent="0">
              <a:buNone/>
              <a:defRPr sz="4100"/>
            </a:lvl8pPr>
            <a:lvl9pPr marL="16720353" indent="0">
              <a:buNone/>
              <a:defRPr sz="4100"/>
            </a:lvl9pPr>
          </a:lstStyle>
          <a:p>
            <a:pPr lvl="0"/>
            <a:r>
              <a:rPr lang="en-US"/>
              <a:t>Click to edit Master text styles</a:t>
            </a:r>
          </a:p>
        </p:txBody>
      </p:sp>
      <p:sp>
        <p:nvSpPr>
          <p:cNvPr id="5" name="Date Placeholder 4"/>
          <p:cNvSpPr>
            <a:spLocks noGrp="1"/>
          </p:cNvSpPr>
          <p:nvPr>
            <p:ph type="dt" sz="half" idx="10"/>
          </p:nvPr>
        </p:nvSpPr>
        <p:spPr/>
        <p:txBody>
          <a:bodyPr/>
          <a:lstStyle/>
          <a:p>
            <a:fld id="{2879851A-F175-CF41-84DD-BF07ACA3EA13}" type="datetimeFigureOut">
              <a:rPr lang="en-US" smtClean="0"/>
              <a:pPr/>
              <a:t>4/12/19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A96F49-15B1-5644-8F5A-2673C7A2F62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244525" y="23042880"/>
            <a:ext cx="25237440" cy="2720342"/>
          </a:xfrm>
        </p:spPr>
        <p:txBody>
          <a:bodyPr anchor="b"/>
          <a:lstStyle>
            <a:lvl1pPr algn="l">
              <a:defRPr sz="9100" b="1"/>
            </a:lvl1pPr>
          </a:lstStyle>
          <a:p>
            <a:r>
              <a:rPr lang="en-US"/>
              <a:t>Click to edit Master title style</a:t>
            </a:r>
          </a:p>
        </p:txBody>
      </p:sp>
      <p:sp>
        <p:nvSpPr>
          <p:cNvPr id="3" name="Picture Placeholder 2"/>
          <p:cNvSpPr>
            <a:spLocks noGrp="1"/>
          </p:cNvSpPr>
          <p:nvPr>
            <p:ph type="pic" idx="1"/>
          </p:nvPr>
        </p:nvSpPr>
        <p:spPr>
          <a:xfrm>
            <a:off x="8244525" y="2941320"/>
            <a:ext cx="25237440" cy="19751040"/>
          </a:xfrm>
        </p:spPr>
        <p:txBody>
          <a:bodyPr/>
          <a:lstStyle>
            <a:lvl1pPr marL="0" indent="0">
              <a:buNone/>
              <a:defRPr sz="14600"/>
            </a:lvl1pPr>
            <a:lvl2pPr marL="2090044" indent="0">
              <a:buNone/>
              <a:defRPr sz="12800"/>
            </a:lvl2pPr>
            <a:lvl3pPr marL="4180088" indent="0">
              <a:buNone/>
              <a:defRPr sz="11000"/>
            </a:lvl3pPr>
            <a:lvl4pPr marL="6270132" indent="0">
              <a:buNone/>
              <a:defRPr sz="9100"/>
            </a:lvl4pPr>
            <a:lvl5pPr marL="8360176" indent="0">
              <a:buNone/>
              <a:defRPr sz="9100"/>
            </a:lvl5pPr>
            <a:lvl6pPr marL="10450220" indent="0">
              <a:buNone/>
              <a:defRPr sz="9100"/>
            </a:lvl6pPr>
            <a:lvl7pPr marL="12540264" indent="0">
              <a:buNone/>
              <a:defRPr sz="9100"/>
            </a:lvl7pPr>
            <a:lvl8pPr marL="14630309" indent="0">
              <a:buNone/>
              <a:defRPr sz="9100"/>
            </a:lvl8pPr>
            <a:lvl9pPr marL="16720353" indent="0">
              <a:buNone/>
              <a:defRPr sz="9100"/>
            </a:lvl9pPr>
          </a:lstStyle>
          <a:p>
            <a:endParaRPr lang="en-US" dirty="0"/>
          </a:p>
        </p:txBody>
      </p:sp>
      <p:sp>
        <p:nvSpPr>
          <p:cNvPr id="4" name="Text Placeholder 3"/>
          <p:cNvSpPr>
            <a:spLocks noGrp="1"/>
          </p:cNvSpPr>
          <p:nvPr>
            <p:ph type="body" sz="half" idx="2"/>
          </p:nvPr>
        </p:nvSpPr>
        <p:spPr>
          <a:xfrm>
            <a:off x="8244525" y="25763222"/>
            <a:ext cx="25237440" cy="3863338"/>
          </a:xfrm>
        </p:spPr>
        <p:txBody>
          <a:bodyPr/>
          <a:lstStyle>
            <a:lvl1pPr marL="0" indent="0">
              <a:buNone/>
              <a:defRPr sz="6400"/>
            </a:lvl1pPr>
            <a:lvl2pPr marL="2090044" indent="0">
              <a:buNone/>
              <a:defRPr sz="5500"/>
            </a:lvl2pPr>
            <a:lvl3pPr marL="4180088" indent="0">
              <a:buNone/>
              <a:defRPr sz="4600"/>
            </a:lvl3pPr>
            <a:lvl4pPr marL="6270132" indent="0">
              <a:buNone/>
              <a:defRPr sz="4100"/>
            </a:lvl4pPr>
            <a:lvl5pPr marL="8360176" indent="0">
              <a:buNone/>
              <a:defRPr sz="4100"/>
            </a:lvl5pPr>
            <a:lvl6pPr marL="10450220" indent="0">
              <a:buNone/>
              <a:defRPr sz="4100"/>
            </a:lvl6pPr>
            <a:lvl7pPr marL="12540264" indent="0">
              <a:buNone/>
              <a:defRPr sz="4100"/>
            </a:lvl7pPr>
            <a:lvl8pPr marL="14630309" indent="0">
              <a:buNone/>
              <a:defRPr sz="4100"/>
            </a:lvl8pPr>
            <a:lvl9pPr marL="16720353" indent="0">
              <a:buNone/>
              <a:defRPr sz="4100"/>
            </a:lvl9pPr>
          </a:lstStyle>
          <a:p>
            <a:pPr lvl="0"/>
            <a:r>
              <a:rPr lang="en-US"/>
              <a:t>Click to edit Master text styles</a:t>
            </a:r>
          </a:p>
        </p:txBody>
      </p:sp>
      <p:sp>
        <p:nvSpPr>
          <p:cNvPr id="5" name="Date Placeholder 4"/>
          <p:cNvSpPr>
            <a:spLocks noGrp="1"/>
          </p:cNvSpPr>
          <p:nvPr>
            <p:ph type="dt" sz="half" idx="10"/>
          </p:nvPr>
        </p:nvSpPr>
        <p:spPr/>
        <p:txBody>
          <a:bodyPr/>
          <a:lstStyle/>
          <a:p>
            <a:fld id="{2879851A-F175-CF41-84DD-BF07ACA3EA13}" type="datetimeFigureOut">
              <a:rPr lang="en-US" smtClean="0"/>
              <a:pPr/>
              <a:t>4/12/19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A96F49-15B1-5644-8F5A-2673C7A2F62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79851A-F175-CF41-84DD-BF07ACA3EA13}" type="datetimeFigureOut">
              <a:rPr lang="en-US" smtClean="0"/>
              <a:pPr/>
              <a:t>4/12/19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A96F49-15B1-5644-8F5A-2673C7A2F62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4183443" y="6324600"/>
            <a:ext cx="41638855" cy="134820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252270" y="6324600"/>
            <a:ext cx="124230130" cy="134820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79851A-F175-CF41-84DD-BF07ACA3EA13}" type="datetimeFigureOut">
              <a:rPr lang="en-US" smtClean="0"/>
              <a:pPr/>
              <a:t>4/12/19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A96F49-15B1-5644-8F5A-2673C7A2F62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03120" y="1318262"/>
            <a:ext cx="37856160" cy="5486400"/>
          </a:xfrm>
          <a:prstGeom prst="rect">
            <a:avLst/>
          </a:prstGeom>
        </p:spPr>
        <p:txBody>
          <a:bodyPr vert="horz" lIns="418009" tIns="209004" rIns="418009" bIns="209004" rtlCol="0" anchor="ctr">
            <a:normAutofit/>
          </a:bodyPr>
          <a:lstStyle/>
          <a:p>
            <a:r>
              <a:rPr lang="en-US"/>
              <a:t>Click to edit Master title style</a:t>
            </a:r>
          </a:p>
        </p:txBody>
      </p:sp>
      <p:sp>
        <p:nvSpPr>
          <p:cNvPr id="3" name="Text Placeholder 2"/>
          <p:cNvSpPr>
            <a:spLocks noGrp="1"/>
          </p:cNvSpPr>
          <p:nvPr>
            <p:ph type="body" idx="1"/>
          </p:nvPr>
        </p:nvSpPr>
        <p:spPr>
          <a:xfrm>
            <a:off x="2103120" y="7680963"/>
            <a:ext cx="37856160" cy="21724622"/>
          </a:xfrm>
          <a:prstGeom prst="rect">
            <a:avLst/>
          </a:prstGeom>
        </p:spPr>
        <p:txBody>
          <a:bodyPr vert="horz" lIns="418009" tIns="209004" rIns="418009" bIns="2090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03120" y="30510482"/>
            <a:ext cx="9814560" cy="1752600"/>
          </a:xfrm>
          <a:prstGeom prst="rect">
            <a:avLst/>
          </a:prstGeom>
        </p:spPr>
        <p:txBody>
          <a:bodyPr vert="horz" lIns="418009" tIns="209004" rIns="418009" bIns="209004" rtlCol="0" anchor="ctr"/>
          <a:lstStyle>
            <a:lvl1pPr algn="l">
              <a:defRPr sz="5500">
                <a:solidFill>
                  <a:schemeClr val="tx1">
                    <a:tint val="75000"/>
                  </a:schemeClr>
                </a:solidFill>
              </a:defRPr>
            </a:lvl1pPr>
          </a:lstStyle>
          <a:p>
            <a:fld id="{2879851A-F175-CF41-84DD-BF07ACA3EA13}" type="datetimeFigureOut">
              <a:rPr lang="en-US" smtClean="0"/>
              <a:pPr/>
              <a:t>4/12/19</a:t>
            </a:fld>
            <a:endParaRPr lang="en-US" dirty="0"/>
          </a:p>
        </p:txBody>
      </p:sp>
      <p:sp>
        <p:nvSpPr>
          <p:cNvPr id="5" name="Footer Placeholder 4"/>
          <p:cNvSpPr>
            <a:spLocks noGrp="1"/>
          </p:cNvSpPr>
          <p:nvPr>
            <p:ph type="ftr" sz="quarter" idx="3"/>
          </p:nvPr>
        </p:nvSpPr>
        <p:spPr>
          <a:xfrm>
            <a:off x="14371320" y="30510482"/>
            <a:ext cx="13319760" cy="1752600"/>
          </a:xfrm>
          <a:prstGeom prst="rect">
            <a:avLst/>
          </a:prstGeom>
        </p:spPr>
        <p:txBody>
          <a:bodyPr vert="horz" lIns="418009" tIns="209004" rIns="418009" bIns="209004" rtlCol="0" anchor="ctr"/>
          <a:lstStyle>
            <a:lvl1pPr algn="ctr">
              <a:defRPr sz="55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0144720" y="30510482"/>
            <a:ext cx="9814560" cy="1752600"/>
          </a:xfrm>
          <a:prstGeom prst="rect">
            <a:avLst/>
          </a:prstGeom>
        </p:spPr>
        <p:txBody>
          <a:bodyPr vert="horz" lIns="418009" tIns="209004" rIns="418009" bIns="209004" rtlCol="0" anchor="ctr"/>
          <a:lstStyle>
            <a:lvl1pPr algn="r">
              <a:defRPr sz="5500">
                <a:solidFill>
                  <a:schemeClr val="tx1">
                    <a:tint val="75000"/>
                  </a:schemeClr>
                </a:solidFill>
              </a:defRPr>
            </a:lvl1pPr>
          </a:lstStyle>
          <a:p>
            <a:fld id="{77A96F49-15B1-5644-8F5A-2673C7A2F62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090044" rtl="0" eaLnBrk="1" latinLnBrk="0" hangingPunct="1">
        <a:spcBef>
          <a:spcPct val="0"/>
        </a:spcBef>
        <a:buNone/>
        <a:defRPr sz="20100" kern="1200">
          <a:solidFill>
            <a:schemeClr val="tx1"/>
          </a:solidFill>
          <a:latin typeface="+mj-lt"/>
          <a:ea typeface="+mj-ea"/>
          <a:cs typeface="+mj-cs"/>
        </a:defRPr>
      </a:lvl1pPr>
    </p:titleStyle>
    <p:bodyStyle>
      <a:lvl1pPr marL="1567533" indent="-1567533" algn="l" defTabSz="2090044" rtl="0" eaLnBrk="1" latinLnBrk="0" hangingPunct="1">
        <a:spcBef>
          <a:spcPct val="20000"/>
        </a:spcBef>
        <a:buFont typeface="Arial"/>
        <a:buChar char="•"/>
        <a:defRPr sz="14600" kern="1200">
          <a:solidFill>
            <a:schemeClr val="tx1"/>
          </a:solidFill>
          <a:latin typeface="+mn-lt"/>
          <a:ea typeface="+mn-ea"/>
          <a:cs typeface="+mn-cs"/>
        </a:defRPr>
      </a:lvl1pPr>
      <a:lvl2pPr marL="3396322" indent="-1306278" algn="l" defTabSz="2090044" rtl="0" eaLnBrk="1" latinLnBrk="0" hangingPunct="1">
        <a:spcBef>
          <a:spcPct val="20000"/>
        </a:spcBef>
        <a:buFont typeface="Arial"/>
        <a:buChar char="–"/>
        <a:defRPr sz="12800" kern="1200">
          <a:solidFill>
            <a:schemeClr val="tx1"/>
          </a:solidFill>
          <a:latin typeface="+mn-lt"/>
          <a:ea typeface="+mn-ea"/>
          <a:cs typeface="+mn-cs"/>
        </a:defRPr>
      </a:lvl2pPr>
      <a:lvl3pPr marL="5225110" indent="-1045022" algn="l" defTabSz="2090044" rtl="0" eaLnBrk="1" latinLnBrk="0" hangingPunct="1">
        <a:spcBef>
          <a:spcPct val="20000"/>
        </a:spcBef>
        <a:buFont typeface="Arial"/>
        <a:buChar char="•"/>
        <a:defRPr sz="11000" kern="1200">
          <a:solidFill>
            <a:schemeClr val="tx1"/>
          </a:solidFill>
          <a:latin typeface="+mn-lt"/>
          <a:ea typeface="+mn-ea"/>
          <a:cs typeface="+mn-cs"/>
        </a:defRPr>
      </a:lvl3pPr>
      <a:lvl4pPr marL="7315154" indent="-1045022" algn="l" defTabSz="2090044" rtl="0" eaLnBrk="1" latinLnBrk="0" hangingPunct="1">
        <a:spcBef>
          <a:spcPct val="20000"/>
        </a:spcBef>
        <a:buFont typeface="Arial"/>
        <a:buChar char="–"/>
        <a:defRPr sz="9100" kern="1200">
          <a:solidFill>
            <a:schemeClr val="tx1"/>
          </a:solidFill>
          <a:latin typeface="+mn-lt"/>
          <a:ea typeface="+mn-ea"/>
          <a:cs typeface="+mn-cs"/>
        </a:defRPr>
      </a:lvl4pPr>
      <a:lvl5pPr marL="9405198" indent="-1045022" algn="l" defTabSz="2090044" rtl="0" eaLnBrk="1" latinLnBrk="0" hangingPunct="1">
        <a:spcBef>
          <a:spcPct val="20000"/>
        </a:spcBef>
        <a:buFont typeface="Arial"/>
        <a:buChar char="»"/>
        <a:defRPr sz="9100" kern="1200">
          <a:solidFill>
            <a:schemeClr val="tx1"/>
          </a:solidFill>
          <a:latin typeface="+mn-lt"/>
          <a:ea typeface="+mn-ea"/>
          <a:cs typeface="+mn-cs"/>
        </a:defRPr>
      </a:lvl5pPr>
      <a:lvl6pPr marL="11495242" indent="-1045022" algn="l" defTabSz="2090044" rtl="0" eaLnBrk="1" latinLnBrk="0" hangingPunct="1">
        <a:spcBef>
          <a:spcPct val="20000"/>
        </a:spcBef>
        <a:buFont typeface="Arial"/>
        <a:buChar char="•"/>
        <a:defRPr sz="9100" kern="1200">
          <a:solidFill>
            <a:schemeClr val="tx1"/>
          </a:solidFill>
          <a:latin typeface="+mn-lt"/>
          <a:ea typeface="+mn-ea"/>
          <a:cs typeface="+mn-cs"/>
        </a:defRPr>
      </a:lvl6pPr>
      <a:lvl7pPr marL="13585287" indent="-1045022" algn="l" defTabSz="2090044" rtl="0" eaLnBrk="1" latinLnBrk="0" hangingPunct="1">
        <a:spcBef>
          <a:spcPct val="20000"/>
        </a:spcBef>
        <a:buFont typeface="Arial"/>
        <a:buChar char="•"/>
        <a:defRPr sz="9100" kern="1200">
          <a:solidFill>
            <a:schemeClr val="tx1"/>
          </a:solidFill>
          <a:latin typeface="+mn-lt"/>
          <a:ea typeface="+mn-ea"/>
          <a:cs typeface="+mn-cs"/>
        </a:defRPr>
      </a:lvl7pPr>
      <a:lvl8pPr marL="15675331" indent="-1045022" algn="l" defTabSz="2090044" rtl="0" eaLnBrk="1" latinLnBrk="0" hangingPunct="1">
        <a:spcBef>
          <a:spcPct val="20000"/>
        </a:spcBef>
        <a:buFont typeface="Arial"/>
        <a:buChar char="•"/>
        <a:defRPr sz="9100" kern="1200">
          <a:solidFill>
            <a:schemeClr val="tx1"/>
          </a:solidFill>
          <a:latin typeface="+mn-lt"/>
          <a:ea typeface="+mn-ea"/>
          <a:cs typeface="+mn-cs"/>
        </a:defRPr>
      </a:lvl8pPr>
      <a:lvl9pPr marL="17765375" indent="-1045022" algn="l" defTabSz="2090044" rtl="0" eaLnBrk="1" latinLnBrk="0" hangingPunct="1">
        <a:spcBef>
          <a:spcPct val="20000"/>
        </a:spcBef>
        <a:buFont typeface="Arial"/>
        <a:buChar char="•"/>
        <a:defRPr sz="9100" kern="1200">
          <a:solidFill>
            <a:schemeClr val="tx1"/>
          </a:solidFill>
          <a:latin typeface="+mn-lt"/>
          <a:ea typeface="+mn-ea"/>
          <a:cs typeface="+mn-cs"/>
        </a:defRPr>
      </a:lvl9pPr>
    </p:bodyStyle>
    <p:otherStyle>
      <a:defPPr>
        <a:defRPr lang="en-US"/>
      </a:defPPr>
      <a:lvl1pPr marL="0" algn="l" defTabSz="2090044" rtl="0" eaLnBrk="1" latinLnBrk="0" hangingPunct="1">
        <a:defRPr sz="8200" kern="1200">
          <a:solidFill>
            <a:schemeClr val="tx1"/>
          </a:solidFill>
          <a:latin typeface="+mn-lt"/>
          <a:ea typeface="+mn-ea"/>
          <a:cs typeface="+mn-cs"/>
        </a:defRPr>
      </a:lvl1pPr>
      <a:lvl2pPr marL="2090044" algn="l" defTabSz="2090044" rtl="0" eaLnBrk="1" latinLnBrk="0" hangingPunct="1">
        <a:defRPr sz="8200" kern="1200">
          <a:solidFill>
            <a:schemeClr val="tx1"/>
          </a:solidFill>
          <a:latin typeface="+mn-lt"/>
          <a:ea typeface="+mn-ea"/>
          <a:cs typeface="+mn-cs"/>
        </a:defRPr>
      </a:lvl2pPr>
      <a:lvl3pPr marL="4180088" algn="l" defTabSz="2090044" rtl="0" eaLnBrk="1" latinLnBrk="0" hangingPunct="1">
        <a:defRPr sz="8200" kern="1200">
          <a:solidFill>
            <a:schemeClr val="tx1"/>
          </a:solidFill>
          <a:latin typeface="+mn-lt"/>
          <a:ea typeface="+mn-ea"/>
          <a:cs typeface="+mn-cs"/>
        </a:defRPr>
      </a:lvl3pPr>
      <a:lvl4pPr marL="6270132" algn="l" defTabSz="2090044" rtl="0" eaLnBrk="1" latinLnBrk="0" hangingPunct="1">
        <a:defRPr sz="8200" kern="1200">
          <a:solidFill>
            <a:schemeClr val="tx1"/>
          </a:solidFill>
          <a:latin typeface="+mn-lt"/>
          <a:ea typeface="+mn-ea"/>
          <a:cs typeface="+mn-cs"/>
        </a:defRPr>
      </a:lvl4pPr>
      <a:lvl5pPr marL="8360176" algn="l" defTabSz="2090044" rtl="0" eaLnBrk="1" latinLnBrk="0" hangingPunct="1">
        <a:defRPr sz="8200" kern="1200">
          <a:solidFill>
            <a:schemeClr val="tx1"/>
          </a:solidFill>
          <a:latin typeface="+mn-lt"/>
          <a:ea typeface="+mn-ea"/>
          <a:cs typeface="+mn-cs"/>
        </a:defRPr>
      </a:lvl5pPr>
      <a:lvl6pPr marL="10450220" algn="l" defTabSz="2090044" rtl="0" eaLnBrk="1" latinLnBrk="0" hangingPunct="1">
        <a:defRPr sz="8200" kern="1200">
          <a:solidFill>
            <a:schemeClr val="tx1"/>
          </a:solidFill>
          <a:latin typeface="+mn-lt"/>
          <a:ea typeface="+mn-ea"/>
          <a:cs typeface="+mn-cs"/>
        </a:defRPr>
      </a:lvl6pPr>
      <a:lvl7pPr marL="12540264" algn="l" defTabSz="2090044" rtl="0" eaLnBrk="1" latinLnBrk="0" hangingPunct="1">
        <a:defRPr sz="8200" kern="1200">
          <a:solidFill>
            <a:schemeClr val="tx1"/>
          </a:solidFill>
          <a:latin typeface="+mn-lt"/>
          <a:ea typeface="+mn-ea"/>
          <a:cs typeface="+mn-cs"/>
        </a:defRPr>
      </a:lvl7pPr>
      <a:lvl8pPr marL="14630309" algn="l" defTabSz="2090044" rtl="0" eaLnBrk="1" latinLnBrk="0" hangingPunct="1">
        <a:defRPr sz="8200" kern="1200">
          <a:solidFill>
            <a:schemeClr val="tx1"/>
          </a:solidFill>
          <a:latin typeface="+mn-lt"/>
          <a:ea typeface="+mn-ea"/>
          <a:cs typeface="+mn-cs"/>
        </a:defRPr>
      </a:lvl8pPr>
      <a:lvl9pPr marL="16720353" algn="l" defTabSz="2090044"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7350178" y="-425076"/>
            <a:ext cx="29247951" cy="5675208"/>
          </a:xfrm>
        </p:spPr>
        <p:txBody>
          <a:bodyPr>
            <a:normAutofit fontScale="90000"/>
          </a:bodyPr>
          <a:lstStyle/>
          <a:p>
            <a:r>
              <a:rPr lang="en-US" sz="9800" dirty="0"/>
              <a:t>The Effect of High Glucose Levels on Yeast Spore Development </a:t>
            </a:r>
            <a:br>
              <a:rPr lang="en-US" dirty="0"/>
            </a:br>
            <a:r>
              <a:rPr lang="en-US" sz="5333" dirty="0">
                <a:latin typeface="Calibri"/>
                <a:cs typeface="Calibri"/>
              </a:rPr>
              <a:t>Paige Bentley and Steven Gorsich</a:t>
            </a:r>
            <a:br>
              <a:rPr lang="en-US" sz="5333" b="1" dirty="0">
                <a:latin typeface="Calibri"/>
                <a:cs typeface="Calibri"/>
              </a:rPr>
            </a:br>
            <a:r>
              <a:rPr lang="en-US" sz="5333" dirty="0">
                <a:latin typeface="Calibri"/>
                <a:cs typeface="Calibri"/>
              </a:rPr>
              <a:t>Central Michigan University, Department of Biology, Mt Pleasant, MI</a:t>
            </a:r>
            <a:br>
              <a:rPr lang="en-US" sz="8000" dirty="0">
                <a:latin typeface="Calibri"/>
                <a:cs typeface="Calibri"/>
              </a:rPr>
            </a:br>
            <a:endParaRPr lang="en-US" sz="8000" dirty="0">
              <a:latin typeface="Calibri"/>
              <a:cs typeface="Calibri"/>
            </a:endParaRPr>
          </a:p>
        </p:txBody>
      </p:sp>
      <p:pic>
        <p:nvPicPr>
          <p:cNvPr id="7" name="Picture 127" descr="CMU-2CLR(CMYK)"/>
          <p:cNvPicPr>
            <a:picLocks noChangeAspect="1" noChangeArrowheads="1"/>
          </p:cNvPicPr>
          <p:nvPr/>
        </p:nvPicPr>
        <p:blipFill>
          <a:blip r:embed="rId2"/>
          <a:srcRect/>
          <a:stretch>
            <a:fillRect/>
          </a:stretch>
        </p:blipFill>
        <p:spPr bwMode="auto">
          <a:xfrm>
            <a:off x="566605" y="286450"/>
            <a:ext cx="6448893" cy="3495075"/>
          </a:xfrm>
          <a:prstGeom prst="rect">
            <a:avLst/>
          </a:prstGeom>
          <a:noFill/>
          <a:ln w="9525">
            <a:noFill/>
            <a:miter lim="800000"/>
            <a:headEnd/>
            <a:tailEnd/>
          </a:ln>
        </p:spPr>
      </p:pic>
      <p:sp>
        <p:nvSpPr>
          <p:cNvPr id="15" name="Rectangle 61"/>
          <p:cNvSpPr>
            <a:spLocks noChangeArrowheads="1"/>
          </p:cNvSpPr>
          <p:nvPr/>
        </p:nvSpPr>
        <p:spPr bwMode="auto">
          <a:xfrm>
            <a:off x="356622" y="22805976"/>
            <a:ext cx="12509280" cy="2677656"/>
          </a:xfrm>
          <a:prstGeom prst="rect">
            <a:avLst/>
          </a:prstGeom>
          <a:noFill/>
          <a:ln w="9525">
            <a:noFill/>
            <a:miter lim="800000"/>
            <a:headEnd/>
            <a:tailEnd/>
          </a:ln>
        </p:spPr>
        <p:txBody>
          <a:bodyPr wrap="square">
            <a:prstTxWarp prst="textNoShape">
              <a:avLst/>
            </a:prstTxWarp>
            <a:spAutoFit/>
          </a:bodyPr>
          <a:lstStyle/>
          <a:p>
            <a:pPr algn="just"/>
            <a:r>
              <a:rPr lang="en-US" sz="2400" b="1" dirty="0">
                <a:latin typeface="Calibri"/>
                <a:cs typeface="Calibri"/>
              </a:rPr>
              <a:t>Figure 1.  Comparison of yeast to human male and female gametogenesis. </a:t>
            </a:r>
            <a:r>
              <a:rPr lang="en-US" sz="2400" dirty="0"/>
              <a:t>Many of the cellular and metabolic pathways that are seen in humans can be studied in yeast due to the similarity. They also divide in a very similar way to human cells and genes that are seen to regulate cell division in yeast have an equivalent in the cell division process of more complex organisms like humans It has been shown that human genes that are also expressed in yeast mirror a specific defect caused by a mutation in the homologous yeast gene making the process even more compatible for study </a:t>
            </a:r>
            <a:r>
              <a:rPr lang="en-US" sz="2400" dirty="0">
                <a:latin typeface="Calibri"/>
                <a:cs typeface="Calibri"/>
              </a:rPr>
              <a:t>(Cooper and </a:t>
            </a:r>
            <a:r>
              <a:rPr lang="en-US" sz="2400" dirty="0" err="1">
                <a:latin typeface="Calibri"/>
                <a:cs typeface="Calibri"/>
              </a:rPr>
              <a:t>Strich</a:t>
            </a:r>
            <a:r>
              <a:rPr lang="en-US" sz="2400" dirty="0">
                <a:latin typeface="Calibri"/>
                <a:cs typeface="Calibri"/>
              </a:rPr>
              <a:t>, 2011).  </a:t>
            </a:r>
            <a:endParaRPr lang="en-US" sz="2400" b="1" dirty="0">
              <a:latin typeface="Calibri"/>
              <a:cs typeface="Calibri"/>
            </a:endParaRPr>
          </a:p>
        </p:txBody>
      </p:sp>
      <p:sp>
        <p:nvSpPr>
          <p:cNvPr id="184" name="Rectangle 148"/>
          <p:cNvSpPr>
            <a:spLocks noChangeArrowheads="1"/>
          </p:cNvSpPr>
          <p:nvPr/>
        </p:nvSpPr>
        <p:spPr bwMode="auto">
          <a:xfrm>
            <a:off x="356622" y="4136275"/>
            <a:ext cx="12919464" cy="11049179"/>
          </a:xfrm>
          <a:prstGeom prst="rect">
            <a:avLst/>
          </a:prstGeom>
          <a:noFill/>
          <a:ln w="9525">
            <a:noFill/>
            <a:miter lim="800000"/>
            <a:headEnd/>
            <a:tailEnd/>
          </a:ln>
        </p:spPr>
        <p:txBody>
          <a:bodyPr wrap="square">
            <a:prstTxWarp prst="textNoShape">
              <a:avLst/>
            </a:prstTxWarp>
            <a:spAutoFit/>
          </a:bodyPr>
          <a:lstStyle/>
          <a:p>
            <a:pPr marL="279400" indent="-279400" algn="ctr"/>
            <a:r>
              <a:rPr lang="en-US" sz="3300" b="1" u="sng" dirty="0">
                <a:latin typeface="Calibri"/>
                <a:cs typeface="Calibri"/>
              </a:rPr>
              <a:t>Background</a:t>
            </a:r>
            <a:endParaRPr lang="en-US" sz="3300" b="1" dirty="0">
              <a:latin typeface="Calibri"/>
              <a:cs typeface="Calibri"/>
            </a:endParaRPr>
          </a:p>
          <a:p>
            <a:pPr marL="279400" indent="-279400" algn="just">
              <a:buFont typeface="Times" pitchFamily="-107" charset="0"/>
              <a:buChar char="•"/>
            </a:pPr>
            <a:r>
              <a:rPr lang="en-US" sz="3100" dirty="0"/>
              <a:t>High and low concentrations of glucose in our diet can cause problems. For instance, low concentrations of glucose can cause the brain to function improperly. if too much glucose is consumed insulin levels will rise, which will store the sugar as fat and cells. </a:t>
            </a:r>
          </a:p>
          <a:p>
            <a:pPr marL="279400" indent="-279400" algn="just">
              <a:buFont typeface="Times" pitchFamily="-107" charset="0"/>
              <a:buChar char="•"/>
            </a:pPr>
            <a:r>
              <a:rPr lang="en-US" sz="3100" dirty="0"/>
              <a:t>The prevalence of obesity has become a large issue worldwide and has effects on all bodily systems, including the reproductive system. </a:t>
            </a:r>
          </a:p>
          <a:p>
            <a:pPr marL="279400" indent="-279400" algn="just">
              <a:buFont typeface="Times" pitchFamily="-107" charset="0"/>
              <a:buChar char="•"/>
            </a:pPr>
            <a:r>
              <a:rPr lang="en-US" sz="3100" dirty="0"/>
              <a:t>Women whom are overweight show higher rates of menstrual dysfunction and anovulation. Obesity can impair the reproductive functions by affecting the endometrium and the ovaries (infertility in women). </a:t>
            </a:r>
          </a:p>
          <a:p>
            <a:pPr marL="279400" indent="-279400" algn="just">
              <a:buFont typeface="Times" pitchFamily="-107" charset="0"/>
              <a:buChar char="•"/>
            </a:pPr>
            <a:r>
              <a:rPr lang="en-US" sz="3100" dirty="0"/>
              <a:t>Many of the cellular and metabolic pathways that are seen in humans can be studied in yeast due to the similarity. </a:t>
            </a:r>
          </a:p>
          <a:p>
            <a:pPr marL="279400" indent="-279400" algn="just">
              <a:buFont typeface="Times" pitchFamily="-107" charset="0"/>
              <a:buChar char="•"/>
            </a:pPr>
            <a:r>
              <a:rPr lang="en-US" sz="3100" dirty="0"/>
              <a:t>Yeast meiosis and spore development is analogous to human meiosis and gamete development </a:t>
            </a:r>
            <a:r>
              <a:rPr lang="en-US" sz="3100" b="1" dirty="0">
                <a:cs typeface="Calibri"/>
              </a:rPr>
              <a:t>(Figure 1) (</a:t>
            </a:r>
            <a:r>
              <a:rPr lang="en-US" sz="3100" dirty="0">
                <a:cs typeface="Calibri"/>
              </a:rPr>
              <a:t>Cooper and </a:t>
            </a:r>
            <a:r>
              <a:rPr lang="en-US" sz="3100" dirty="0" err="1">
                <a:cs typeface="Calibri"/>
              </a:rPr>
              <a:t>Strich</a:t>
            </a:r>
            <a:r>
              <a:rPr lang="en-US" sz="3100" dirty="0">
                <a:cs typeface="Calibri"/>
              </a:rPr>
              <a:t> 2011).</a:t>
            </a:r>
          </a:p>
          <a:p>
            <a:pPr marL="279400" indent="-279400" algn="just">
              <a:buFont typeface="Times" pitchFamily="-107" charset="0"/>
              <a:buChar char="•"/>
            </a:pPr>
            <a:r>
              <a:rPr lang="en-US" sz="3100" dirty="0"/>
              <a:t>The purpose of this experiment is to investigate the problem of obesity in humans as a result of a high sugar diet. As people become more obese they may become infertile. </a:t>
            </a:r>
          </a:p>
          <a:p>
            <a:pPr marL="279400" indent="-279400" algn="just">
              <a:buFont typeface="Times" pitchFamily="-107" charset="0"/>
              <a:buChar char="•"/>
            </a:pPr>
            <a:r>
              <a:rPr lang="en-US" sz="3100" dirty="0"/>
              <a:t>In this experiment a model organism, </a:t>
            </a:r>
            <a:r>
              <a:rPr lang="en-US" sz="3100" i="1" dirty="0" err="1"/>
              <a:t>Sacharomyces</a:t>
            </a:r>
            <a:r>
              <a:rPr lang="en-US" sz="3100" i="1" dirty="0"/>
              <a:t> cerevisiae</a:t>
            </a:r>
            <a:r>
              <a:rPr lang="en-US" sz="3100" dirty="0"/>
              <a:t>, commonly referred to as</a:t>
            </a:r>
            <a:r>
              <a:rPr lang="en-US" sz="3100" i="1" dirty="0"/>
              <a:t> </a:t>
            </a:r>
            <a:r>
              <a:rPr lang="en-US" sz="3100" dirty="0"/>
              <a:t>yeast, will be used to gain a better understanding of this problem. </a:t>
            </a:r>
            <a:endParaRPr lang="en-US" sz="3100" dirty="0">
              <a:cs typeface="Calibri"/>
            </a:endParaRPr>
          </a:p>
          <a:p>
            <a:pPr algn="just"/>
            <a:endParaRPr lang="en-US" sz="3100" dirty="0">
              <a:latin typeface="Calibri"/>
              <a:cs typeface="Calibri"/>
            </a:endParaRPr>
          </a:p>
          <a:p>
            <a:pPr marL="279400" indent="-279400" algn="just">
              <a:buFont typeface="Times" pitchFamily="-107" charset="0"/>
              <a:buChar char="•"/>
            </a:pPr>
            <a:r>
              <a:rPr lang="en-US" sz="3100" u="sng" dirty="0">
                <a:latin typeface="Calibri"/>
                <a:cs typeface="Calibri"/>
              </a:rPr>
              <a:t>Prediction</a:t>
            </a:r>
            <a:r>
              <a:rPr lang="en-US" sz="3100" dirty="0">
                <a:latin typeface="Calibri"/>
                <a:cs typeface="Calibri"/>
              </a:rPr>
              <a:t>: </a:t>
            </a:r>
            <a:r>
              <a:rPr lang="en-US" sz="3100" dirty="0"/>
              <a:t>Yeast exposed to high levels of glucose will have a decreased amount of spore formation.</a:t>
            </a:r>
            <a:endParaRPr lang="en-US" sz="3100" dirty="0">
              <a:latin typeface="Calibri"/>
              <a:cs typeface="Calibri"/>
            </a:endParaRPr>
          </a:p>
        </p:txBody>
      </p:sp>
      <p:sp>
        <p:nvSpPr>
          <p:cNvPr id="186" name="Rectangle 150"/>
          <p:cNvSpPr>
            <a:spLocks noChangeArrowheads="1"/>
          </p:cNvSpPr>
          <p:nvPr/>
        </p:nvSpPr>
        <p:spPr bwMode="auto">
          <a:xfrm>
            <a:off x="26588492" y="18406570"/>
            <a:ext cx="14956749" cy="5324535"/>
          </a:xfrm>
          <a:prstGeom prst="rect">
            <a:avLst/>
          </a:prstGeom>
          <a:noFill/>
          <a:ln w="9525">
            <a:noFill/>
            <a:miter lim="800000"/>
            <a:headEnd/>
            <a:tailEnd/>
          </a:ln>
        </p:spPr>
        <p:txBody>
          <a:bodyPr wrap="square">
            <a:prstTxWarp prst="textNoShape">
              <a:avLst/>
            </a:prstTxWarp>
            <a:spAutoFit/>
          </a:bodyPr>
          <a:lstStyle/>
          <a:p>
            <a:pPr marL="279400" indent="-279400" algn="ctr"/>
            <a:r>
              <a:rPr lang="en-US" sz="3300" b="1" u="sng" dirty="0">
                <a:latin typeface="Calibri"/>
                <a:cs typeface="Calibri"/>
              </a:rPr>
              <a:t>Future Directions</a:t>
            </a:r>
          </a:p>
          <a:p>
            <a:pPr marL="342900" indent="-342900">
              <a:buFont typeface="Arial" panose="020B0604020202020204" pitchFamily="34" charset="0"/>
              <a:buChar char="•"/>
            </a:pPr>
            <a:r>
              <a:rPr lang="en-US" sz="3100" dirty="0">
                <a:latin typeface="Calibri"/>
                <a:cs typeface="Calibri"/>
              </a:rPr>
              <a:t>The current experiment that was done needs to be re-done to test for accuracy and precision and to make sure it can be repeated. </a:t>
            </a:r>
          </a:p>
          <a:p>
            <a:pPr marL="342900" indent="-342900">
              <a:buFont typeface="Arial" panose="020B0604020202020204" pitchFamily="34" charset="0"/>
              <a:buChar char="•"/>
            </a:pPr>
            <a:r>
              <a:rPr lang="en-US" sz="3100" dirty="0">
                <a:latin typeface="Calibri"/>
                <a:cs typeface="Calibri"/>
              </a:rPr>
              <a:t>Also, looking into different sugar concentrations to see the highest limit of spore growth and the lowest. </a:t>
            </a:r>
          </a:p>
          <a:p>
            <a:pPr marL="342900" indent="-342900">
              <a:buFont typeface="Arial" panose="020B0604020202020204" pitchFamily="34" charset="0"/>
              <a:buChar char="•"/>
            </a:pPr>
            <a:r>
              <a:rPr lang="en-US" sz="3100" dirty="0">
                <a:latin typeface="Calibri"/>
                <a:cs typeface="Calibri"/>
              </a:rPr>
              <a:t>Looking into the spore viability, their ability to survive on their own,  is essential to see if the spore can prosper by itself. </a:t>
            </a:r>
          </a:p>
          <a:p>
            <a:pPr marL="342900" indent="-342900">
              <a:buFont typeface="Arial" panose="020B0604020202020204" pitchFamily="34" charset="0"/>
              <a:buChar char="•"/>
            </a:pPr>
            <a:r>
              <a:rPr lang="en-US" sz="3100" dirty="0">
                <a:latin typeface="Calibri"/>
                <a:cs typeface="Calibri"/>
              </a:rPr>
              <a:t>Changing out the timeline of everything should also be tested to see if varying the time spent in each glucose solution makes a difference. </a:t>
            </a:r>
          </a:p>
          <a:p>
            <a:pPr marL="342900" indent="-342900">
              <a:buFont typeface="Arial" panose="020B0604020202020204" pitchFamily="34" charset="0"/>
              <a:buChar char="•"/>
            </a:pPr>
            <a:r>
              <a:rPr lang="en-US" sz="3100" dirty="0">
                <a:latin typeface="Calibri"/>
                <a:cs typeface="Calibri"/>
              </a:rPr>
              <a:t>Future experiments should also look at stress granules present in each concentration of sugar.  </a:t>
            </a:r>
          </a:p>
        </p:txBody>
      </p:sp>
      <p:sp>
        <p:nvSpPr>
          <p:cNvPr id="187" name="Rectangle 247"/>
          <p:cNvSpPr>
            <a:spLocks noChangeArrowheads="1"/>
          </p:cNvSpPr>
          <p:nvPr/>
        </p:nvSpPr>
        <p:spPr bwMode="auto">
          <a:xfrm>
            <a:off x="27020664" y="24371009"/>
            <a:ext cx="14092407" cy="8356134"/>
          </a:xfrm>
          <a:prstGeom prst="rect">
            <a:avLst/>
          </a:prstGeom>
          <a:noFill/>
          <a:ln w="9525">
            <a:noFill/>
            <a:miter lim="800000"/>
            <a:headEnd/>
            <a:tailEnd/>
          </a:ln>
        </p:spPr>
        <p:txBody>
          <a:bodyPr wrap="square">
            <a:prstTxWarp prst="textNoShape">
              <a:avLst/>
            </a:prstTxWarp>
            <a:spAutoFit/>
          </a:bodyPr>
          <a:lstStyle/>
          <a:p>
            <a:pPr marL="279400" indent="-279400" algn="ctr"/>
            <a:r>
              <a:rPr lang="en-US" sz="2400" b="1" u="sng" dirty="0">
                <a:latin typeface="Calibri"/>
                <a:cs typeface="Calibri"/>
              </a:rPr>
              <a:t>References</a:t>
            </a:r>
          </a:p>
          <a:p>
            <a:pPr marL="342900" indent="-342900">
              <a:buFont typeface="Arial" panose="020B0604020202020204" pitchFamily="34" charset="0"/>
              <a:buChar char="•"/>
            </a:pPr>
            <a:r>
              <a:rPr lang="en-US" sz="2400" dirty="0"/>
              <a:t>Botstein, D. “GENETICS: Yeast as a Model Organism.” </a:t>
            </a:r>
            <a:r>
              <a:rPr lang="en-US" sz="2400" i="1" dirty="0"/>
              <a:t>Science</a:t>
            </a:r>
            <a:r>
              <a:rPr lang="en-US" sz="2400" dirty="0"/>
              <a:t>, vol. 277, no. 5330, 1997, pp. 1259–1260., doi:10.1126/science.277.5330.1259.</a:t>
            </a:r>
          </a:p>
          <a:p>
            <a:pPr marL="342900" indent="-342900">
              <a:buFont typeface="Arial" panose="020B0604020202020204" pitchFamily="34" charset="0"/>
              <a:buChar char="•"/>
            </a:pPr>
            <a:r>
              <a:rPr lang="en-US" sz="2400" dirty="0"/>
              <a:t>Brewer, Christopher J, and Adam H </a:t>
            </a:r>
            <a:r>
              <a:rPr lang="en-US" sz="2400" dirty="0" err="1"/>
              <a:t>Balen</a:t>
            </a:r>
            <a:r>
              <a:rPr lang="en-US" sz="2400" dirty="0"/>
              <a:t>. “The Adverse Effects of Obesity on Conception and Implantation.” </a:t>
            </a:r>
            <a:r>
              <a:rPr lang="en-US" sz="2400" i="1" dirty="0"/>
              <a:t>Reproduction</a:t>
            </a:r>
            <a:r>
              <a:rPr lang="en-US" sz="2400" dirty="0"/>
              <a:t>, vol. 140, no. 3, 2010, pp. 347–364., doi:10.1530/rep-09-0568.</a:t>
            </a:r>
          </a:p>
          <a:p>
            <a:pPr marL="342900" indent="-342900">
              <a:buFont typeface="Arial" panose="020B0604020202020204" pitchFamily="34" charset="0"/>
              <a:buChar char="•"/>
            </a:pPr>
            <a:r>
              <a:rPr lang="en-US" sz="2400" dirty="0"/>
              <a:t>Cooper, Katrina F, and Randy </a:t>
            </a:r>
            <a:r>
              <a:rPr lang="en-US" sz="2400" dirty="0" err="1"/>
              <a:t>Strich</a:t>
            </a:r>
            <a:r>
              <a:rPr lang="en-US" sz="2400" dirty="0"/>
              <a:t>. “Meiotic Control of the APC/C Similarities &amp; Differences From Mitosis.” </a:t>
            </a:r>
            <a:r>
              <a:rPr lang="en-US" sz="2400" i="1" dirty="0"/>
              <a:t>Cell Division,</a:t>
            </a:r>
            <a:r>
              <a:rPr lang="en-US" sz="2400" dirty="0"/>
              <a:t> vol. 6, no. 16, 2011, </a:t>
            </a:r>
            <a:r>
              <a:rPr lang="en-US" sz="2400" dirty="0" err="1"/>
              <a:t>doi</a:t>
            </a:r>
            <a:r>
              <a:rPr lang="en-US" sz="2400" dirty="0"/>
              <a:t>: 10.1186/1747-1028-6-16.</a:t>
            </a:r>
          </a:p>
          <a:p>
            <a:pPr marL="342900" indent="-342900">
              <a:buFont typeface="Arial" panose="020B0604020202020204" pitchFamily="34" charset="0"/>
              <a:buChar char="•"/>
            </a:pPr>
            <a:r>
              <a:rPr lang="en-US" sz="2400" dirty="0"/>
              <a:t>Dag, Zeynep </a:t>
            </a:r>
            <a:r>
              <a:rPr lang="en-US" sz="2400" dirty="0" err="1"/>
              <a:t>Ozcan</a:t>
            </a:r>
            <a:r>
              <a:rPr lang="en-US" sz="2400" dirty="0"/>
              <a:t>, and Berna </a:t>
            </a:r>
            <a:r>
              <a:rPr lang="en-US" sz="2400" dirty="0" err="1"/>
              <a:t>Dilbaz</a:t>
            </a:r>
            <a:r>
              <a:rPr lang="en-US" sz="2400" dirty="0"/>
              <a:t>. “Impact of Obesity on Infertility in Women.” </a:t>
            </a:r>
            <a:r>
              <a:rPr lang="en-US" sz="2400" i="1" dirty="0"/>
              <a:t>Journal of the Turkish-German Gynecological Association</a:t>
            </a:r>
            <a:r>
              <a:rPr lang="en-US" sz="2400" dirty="0"/>
              <a:t>, 1 June 2015, pp. 111–117., doi:10.5152/jtgga.2015.15232.</a:t>
            </a:r>
          </a:p>
          <a:p>
            <a:pPr marL="342900" indent="-342900">
              <a:buFont typeface="Arial" panose="020B0604020202020204" pitchFamily="34" charset="0"/>
              <a:buChar char="•"/>
            </a:pPr>
            <a:r>
              <a:rPr lang="en-US" sz="2400" dirty="0"/>
              <a:t>Haney, Beth. </a:t>
            </a:r>
            <a:r>
              <a:rPr lang="en-US" sz="2400" i="1" dirty="0"/>
              <a:t>Effects of Sugar on Our Bodies: The Good, the Bad and the Options</a:t>
            </a:r>
            <a:r>
              <a:rPr lang="en-US" sz="2400" dirty="0"/>
              <a:t>. </a:t>
            </a:r>
            <a:r>
              <a:rPr lang="en-US" sz="2400" dirty="0" err="1"/>
              <a:t>canpweb.org</a:t>
            </a:r>
            <a:r>
              <a:rPr lang="en-US" sz="2400" dirty="0"/>
              <a:t>/</a:t>
            </a:r>
            <a:r>
              <a:rPr lang="en-US" sz="2400" dirty="0" err="1"/>
              <a:t>canp</a:t>
            </a:r>
            <a:r>
              <a:rPr lang="en-US" sz="2400" dirty="0"/>
              <a:t>/assets/File/2015%20Conference%20Presentations/Sugar%20in%20Our%20Diet%20-%20Beth%20Haney.pdf.</a:t>
            </a:r>
          </a:p>
          <a:p>
            <a:pPr marL="342900" indent="-342900">
              <a:buFont typeface="Arial" panose="020B0604020202020204" pitchFamily="34" charset="0"/>
              <a:buChar char="•"/>
            </a:pPr>
            <a:r>
              <a:rPr lang="en-US" sz="2400" dirty="0" err="1"/>
              <a:t>Mader</a:t>
            </a:r>
            <a:r>
              <a:rPr lang="en-US" sz="2400" dirty="0"/>
              <a:t>, Sylvia S., and Michael </a:t>
            </a:r>
            <a:r>
              <a:rPr lang="en-US" sz="2400" dirty="0" err="1"/>
              <a:t>Windelspecht</a:t>
            </a:r>
            <a:r>
              <a:rPr lang="en-US" sz="2400" dirty="0"/>
              <a:t>. </a:t>
            </a:r>
            <a:r>
              <a:rPr lang="en-US" sz="2400" i="1" dirty="0"/>
              <a:t>Human Biology</a:t>
            </a:r>
            <a:r>
              <a:rPr lang="en-US" sz="2400" dirty="0"/>
              <a:t>. Mc Graw Hill Education, 2018.</a:t>
            </a:r>
          </a:p>
          <a:p>
            <a:pPr marL="342900" indent="-342900">
              <a:buFont typeface="Arial" panose="020B0604020202020204" pitchFamily="34" charset="0"/>
              <a:buChar char="•"/>
            </a:pPr>
            <a:r>
              <a:rPr lang="en-US" sz="2400" dirty="0" err="1"/>
              <a:t>Pasquali</a:t>
            </a:r>
            <a:r>
              <a:rPr lang="en-US" sz="2400" dirty="0"/>
              <a:t>, Renato, et al. “Obesity and Infertility.” </a:t>
            </a:r>
            <a:r>
              <a:rPr lang="en-US" sz="2400" i="1" dirty="0"/>
              <a:t>Current Opinion in Endocrinology, Diabetes and Obesity</a:t>
            </a:r>
            <a:r>
              <a:rPr lang="en-US" sz="2400" dirty="0"/>
              <a:t>, vol. 14, no. 6, 2007, pp. 482–487., doi:10.1097/med.0b013e3282f1d6cb.</a:t>
            </a:r>
          </a:p>
          <a:p>
            <a:pPr marL="342900" indent="-342900">
              <a:buFont typeface="Arial" panose="020B0604020202020204" pitchFamily="34" charset="0"/>
              <a:buChar char="•"/>
            </a:pPr>
            <a:r>
              <a:rPr lang="en-US" sz="2400" dirty="0" err="1"/>
              <a:t>Rine</a:t>
            </a:r>
            <a:r>
              <a:rPr lang="en-US" sz="2400" dirty="0"/>
              <a:t>, Jasper. “The </a:t>
            </a:r>
            <a:r>
              <a:rPr lang="en-US" sz="2400" dirty="0" err="1"/>
              <a:t>YeastSaccharomyces</a:t>
            </a:r>
            <a:r>
              <a:rPr lang="en-US" sz="2400" dirty="0"/>
              <a:t> </a:t>
            </a:r>
            <a:r>
              <a:rPr lang="en-US" sz="2400" dirty="0" err="1"/>
              <a:t>Cerevisiaein</a:t>
            </a:r>
            <a:r>
              <a:rPr lang="en-US" sz="2400" dirty="0"/>
              <a:t> Molecular and Cellular Biology: A Smaller but Not Lower </a:t>
            </a:r>
            <a:r>
              <a:rPr lang="en-US" sz="2400" dirty="0" err="1"/>
              <a:t>Eucaryote</a:t>
            </a:r>
            <a:r>
              <a:rPr lang="en-US" sz="2400" dirty="0"/>
              <a:t>.” </a:t>
            </a:r>
            <a:r>
              <a:rPr lang="en-US" sz="2400" i="1" dirty="0"/>
              <a:t>American Zoologist</a:t>
            </a:r>
            <a:r>
              <a:rPr lang="en-US" sz="2400" dirty="0"/>
              <a:t>, vol. 29, no. 2, 1989, pp. 605–616., doi:10.1093/</a:t>
            </a:r>
            <a:r>
              <a:rPr lang="en-US" sz="2400" dirty="0" err="1"/>
              <a:t>icb</a:t>
            </a:r>
            <a:r>
              <a:rPr lang="en-US" sz="2400" dirty="0"/>
              <a:t>/29.2.605.</a:t>
            </a:r>
          </a:p>
          <a:p>
            <a:pPr marL="342900" indent="-342900">
              <a:buFont typeface="Arial" panose="020B0604020202020204" pitchFamily="34" charset="0"/>
              <a:buChar char="•"/>
            </a:pPr>
            <a:r>
              <a:rPr lang="en-US" sz="2400" dirty="0"/>
              <a:t>“Sugar and the Brain.” </a:t>
            </a:r>
            <a:r>
              <a:rPr lang="en-US" sz="2400" i="1" dirty="0"/>
              <a:t>Sugar and the Brain | Department of Neurobiology</a:t>
            </a:r>
            <a:r>
              <a:rPr lang="en-US" sz="2400" dirty="0"/>
              <a:t>, </a:t>
            </a:r>
            <a:r>
              <a:rPr lang="en-US" sz="2400" dirty="0" err="1"/>
              <a:t>neuro.hms.harvard.edu</a:t>
            </a:r>
            <a:r>
              <a:rPr lang="en-US" sz="2400" dirty="0"/>
              <a:t>/</a:t>
            </a:r>
            <a:r>
              <a:rPr lang="en-US" sz="2400" dirty="0" err="1"/>
              <a:t>harvard</a:t>
            </a:r>
            <a:r>
              <a:rPr lang="en-US" sz="2400" dirty="0"/>
              <a:t>-</a:t>
            </a:r>
            <a:r>
              <a:rPr lang="en-US" sz="2400" dirty="0" err="1"/>
              <a:t>mahoney</a:t>
            </a:r>
            <a:r>
              <a:rPr lang="en-US" sz="2400" dirty="0"/>
              <a:t>-neuroscience-institute/brain-newsletter/and-brain-series/sugar-and-brain.</a:t>
            </a:r>
          </a:p>
          <a:p>
            <a:pPr marL="342900" indent="-342900">
              <a:buFont typeface="Arial" panose="020B0604020202020204" pitchFamily="34" charset="0"/>
              <a:buChar char="•"/>
            </a:pPr>
            <a:r>
              <a:rPr lang="en-US" sz="2400" dirty="0"/>
              <a:t>“Using Yeast in Biology.” </a:t>
            </a:r>
            <a:r>
              <a:rPr lang="en-US" sz="2400" i="1" dirty="0"/>
              <a:t>Your Genome</a:t>
            </a:r>
            <a:r>
              <a:rPr lang="en-US" sz="2400" dirty="0"/>
              <a:t>, The Public Engagement Team at the </a:t>
            </a:r>
            <a:r>
              <a:rPr lang="en-US" sz="2400" dirty="0" err="1"/>
              <a:t>Wellcome</a:t>
            </a:r>
            <a:r>
              <a:rPr lang="en-US" sz="2400" dirty="0"/>
              <a:t> Genome Campus, 14 June 2016, </a:t>
            </a:r>
            <a:r>
              <a:rPr lang="en-US" sz="2400" dirty="0" err="1"/>
              <a:t>www.yourgenome.org</a:t>
            </a:r>
            <a:r>
              <a:rPr lang="en-US" sz="2400" dirty="0"/>
              <a:t>/stories/using-yeast-in-biology.</a:t>
            </a:r>
          </a:p>
          <a:p>
            <a:pPr marL="457200" indent="-457200">
              <a:buFont typeface="Arial" panose="020B0604020202020204" pitchFamily="34" charset="0"/>
              <a:buChar char="•"/>
            </a:pPr>
            <a:endParaRPr lang="en-US" sz="3300" dirty="0">
              <a:latin typeface="Calibri"/>
              <a:cs typeface="Calibri"/>
            </a:endParaRPr>
          </a:p>
        </p:txBody>
      </p:sp>
      <p:sp>
        <p:nvSpPr>
          <p:cNvPr id="138" name="Rectangle 149"/>
          <p:cNvSpPr>
            <a:spLocks noChangeArrowheads="1"/>
          </p:cNvSpPr>
          <p:nvPr/>
        </p:nvSpPr>
        <p:spPr bwMode="auto">
          <a:xfrm>
            <a:off x="13635782" y="12403810"/>
            <a:ext cx="12072471" cy="7463582"/>
          </a:xfrm>
          <a:prstGeom prst="rect">
            <a:avLst/>
          </a:prstGeom>
          <a:noFill/>
          <a:ln w="9525">
            <a:noFill/>
            <a:miter lim="800000"/>
            <a:headEnd/>
            <a:tailEnd/>
          </a:ln>
        </p:spPr>
        <p:txBody>
          <a:bodyPr wrap="square">
            <a:prstTxWarp prst="textNoShape">
              <a:avLst/>
            </a:prstTxWarp>
            <a:spAutoFit/>
          </a:bodyPr>
          <a:lstStyle/>
          <a:p>
            <a:pPr marL="279400" indent="-279400" algn="ctr"/>
            <a:r>
              <a:rPr lang="en-US" sz="3300" b="1" u="sng" dirty="0">
                <a:latin typeface="Calibri"/>
                <a:cs typeface="Calibri"/>
              </a:rPr>
              <a:t>Results</a:t>
            </a:r>
            <a:endParaRPr lang="en-US" sz="3300" dirty="0">
              <a:latin typeface="Calibri"/>
              <a:cs typeface="Calibri"/>
            </a:endParaRPr>
          </a:p>
          <a:p>
            <a:pPr marL="279400" indent="-279400" algn="just">
              <a:buFont typeface="Times" pitchFamily="-107" charset="0"/>
              <a:buChar char="•"/>
            </a:pPr>
            <a:r>
              <a:rPr lang="en-US" sz="3000" dirty="0">
                <a:latin typeface="Calibri"/>
                <a:cs typeface="Calibri"/>
              </a:rPr>
              <a:t>  During experiment one, a control of 2% glucose was used to see the effects of standard conditions </a:t>
            </a:r>
          </a:p>
          <a:p>
            <a:pPr marL="279400" indent="-279400" algn="just">
              <a:buFont typeface="Times" pitchFamily="-107" charset="0"/>
              <a:buChar char="•"/>
            </a:pPr>
            <a:r>
              <a:rPr lang="en-US" sz="3000" dirty="0">
                <a:latin typeface="Calibri"/>
                <a:cs typeface="Calibri"/>
              </a:rPr>
              <a:t>2% glucose was also used in experiment two and three to compare to the varying amounts of glucose.</a:t>
            </a:r>
          </a:p>
          <a:p>
            <a:pPr marL="279400" indent="-279400" algn="just">
              <a:buFont typeface="Times" pitchFamily="-107" charset="0"/>
              <a:buChar char="•"/>
            </a:pPr>
            <a:r>
              <a:rPr lang="en-US" sz="3000" dirty="0">
                <a:latin typeface="Calibri"/>
                <a:cs typeface="Calibri"/>
              </a:rPr>
              <a:t>In experiment two, 1%, 3%, and 4% were tested; however, even the 2% glucose did not grow as expected.</a:t>
            </a:r>
          </a:p>
          <a:p>
            <a:pPr marL="279400" indent="-279400" algn="just">
              <a:buFont typeface="Times" pitchFamily="-107" charset="0"/>
              <a:buChar char="•"/>
            </a:pPr>
            <a:r>
              <a:rPr lang="en-US" sz="3000" dirty="0">
                <a:latin typeface="Calibri"/>
                <a:cs typeface="Calibri"/>
              </a:rPr>
              <a:t>In experiment three, 4%, 8% and 10% were tested and showed results in line with the control (2%). </a:t>
            </a:r>
          </a:p>
          <a:p>
            <a:pPr marL="279400" indent="-279400" algn="just">
              <a:buFont typeface="Times" pitchFamily="-107" charset="0"/>
              <a:buChar char="•"/>
            </a:pPr>
            <a:r>
              <a:rPr lang="en-US" sz="3000" dirty="0">
                <a:latin typeface="Calibri"/>
                <a:cs typeface="Calibri"/>
              </a:rPr>
              <a:t>The degree of sporulation </a:t>
            </a:r>
            <a:r>
              <a:rPr lang="en-US" sz="3000" b="1" dirty="0">
                <a:latin typeface="Calibri"/>
                <a:cs typeface="Calibri"/>
              </a:rPr>
              <a:t>(Figure 3.) </a:t>
            </a:r>
            <a:r>
              <a:rPr lang="en-US" sz="3000" dirty="0">
                <a:latin typeface="Calibri"/>
                <a:cs typeface="Calibri"/>
              </a:rPr>
              <a:t>shows the average amounts of </a:t>
            </a:r>
            <a:r>
              <a:rPr lang="en-US" sz="3000" dirty="0" err="1">
                <a:latin typeface="Calibri"/>
                <a:cs typeface="Calibri"/>
              </a:rPr>
              <a:t>diads</a:t>
            </a:r>
            <a:r>
              <a:rPr lang="en-US" sz="3000" dirty="0">
                <a:latin typeface="Calibri"/>
                <a:cs typeface="Calibri"/>
              </a:rPr>
              <a:t>, triads, and tetrads that formed during each experiment.</a:t>
            </a:r>
          </a:p>
          <a:p>
            <a:pPr marL="279400" indent="-279400" algn="just">
              <a:buFont typeface="Times" pitchFamily="-107" charset="0"/>
              <a:buChar char="•"/>
            </a:pPr>
            <a:r>
              <a:rPr lang="en-US" sz="3000" b="1" dirty="0">
                <a:latin typeface="Calibri"/>
                <a:cs typeface="Calibri"/>
              </a:rPr>
              <a:t>Figure 4. </a:t>
            </a:r>
            <a:r>
              <a:rPr lang="en-US" sz="3000" dirty="0">
                <a:latin typeface="Calibri"/>
                <a:cs typeface="Calibri"/>
              </a:rPr>
              <a:t>represents the time to sporulation at each % glucose tested as well as the time it took to reach peak sporulation. </a:t>
            </a:r>
          </a:p>
          <a:p>
            <a:pPr marL="279400" indent="-279400" algn="just">
              <a:buFont typeface="Times" pitchFamily="-107" charset="0"/>
              <a:buChar char="•"/>
            </a:pPr>
            <a:r>
              <a:rPr lang="en-US" sz="3000" dirty="0">
                <a:latin typeface="Calibri"/>
                <a:cs typeface="Calibri"/>
              </a:rPr>
              <a:t>On average, each percentage took until about day 2 to sporulate and until about day 5 to reach their peaks </a:t>
            </a:r>
          </a:p>
          <a:p>
            <a:pPr marL="279400" indent="-279400" algn="just">
              <a:buFont typeface="Times" pitchFamily="-107" charset="0"/>
              <a:buChar char="•"/>
            </a:pPr>
            <a:endParaRPr lang="en-US" sz="2600" dirty="0">
              <a:latin typeface="Calibri"/>
              <a:cs typeface="Calibri"/>
            </a:endParaRPr>
          </a:p>
        </p:txBody>
      </p:sp>
      <p:grpSp>
        <p:nvGrpSpPr>
          <p:cNvPr id="217" name="Group 216"/>
          <p:cNvGrpSpPr/>
          <p:nvPr/>
        </p:nvGrpSpPr>
        <p:grpSpPr>
          <a:xfrm>
            <a:off x="14608446" y="7122322"/>
            <a:ext cx="10418899" cy="1999828"/>
            <a:chOff x="940325" y="3093393"/>
            <a:chExt cx="7604041" cy="1268272"/>
          </a:xfrm>
        </p:grpSpPr>
        <p:grpSp>
          <p:nvGrpSpPr>
            <p:cNvPr id="218" name="Group 217"/>
            <p:cNvGrpSpPr/>
            <p:nvPr/>
          </p:nvGrpSpPr>
          <p:grpSpPr>
            <a:xfrm>
              <a:off x="940325" y="3093393"/>
              <a:ext cx="7604041" cy="1268272"/>
              <a:chOff x="533400" y="1154118"/>
              <a:chExt cx="7604041" cy="1268272"/>
            </a:xfrm>
          </p:grpSpPr>
          <p:sp>
            <p:nvSpPr>
              <p:cNvPr id="220" name="Oval 10"/>
              <p:cNvSpPr>
                <a:spLocks noChangeArrowheads="1"/>
              </p:cNvSpPr>
              <p:nvPr/>
            </p:nvSpPr>
            <p:spPr bwMode="auto">
              <a:xfrm>
                <a:off x="3322260" y="1335221"/>
                <a:ext cx="723971" cy="946732"/>
              </a:xfrm>
              <a:prstGeom prst="ellipse">
                <a:avLst/>
              </a:prstGeom>
              <a:solidFill>
                <a:schemeClr val="bg1"/>
              </a:solidFill>
              <a:ln w="28575" cmpd="sng">
                <a:solidFill>
                  <a:schemeClr val="tx1"/>
                </a:solidFill>
                <a:round/>
                <a:headEnd/>
                <a:tailEnd/>
              </a:ln>
              <a:effectLst/>
            </p:spPr>
            <p:txBody>
              <a:bodyPr wrap="none" anchor="ctr">
                <a:prstTxWarp prst="textNoShape">
                  <a:avLst/>
                </a:prstTxWarp>
              </a:bodyPr>
              <a:lstStyle/>
              <a:p>
                <a:endParaRPr lang="en-US" dirty="0"/>
              </a:p>
            </p:txBody>
          </p:sp>
          <p:sp>
            <p:nvSpPr>
              <p:cNvPr id="221" name="Line 78"/>
              <p:cNvSpPr>
                <a:spLocks noChangeShapeType="1"/>
              </p:cNvSpPr>
              <p:nvPr/>
            </p:nvSpPr>
            <p:spPr bwMode="auto">
              <a:xfrm>
                <a:off x="1048164" y="1791971"/>
                <a:ext cx="767494" cy="0"/>
              </a:xfrm>
              <a:prstGeom prst="line">
                <a:avLst/>
              </a:prstGeom>
              <a:noFill/>
              <a:ln w="28575" cmpd="sng">
                <a:solidFill>
                  <a:schemeClr val="tx1"/>
                </a:solidFill>
                <a:round/>
                <a:headEnd/>
                <a:tailEnd type="triangle" w="med" len="med"/>
              </a:ln>
              <a:effectLst/>
            </p:spPr>
            <p:txBody>
              <a:bodyPr wrap="none" anchor="ctr">
                <a:prstTxWarp prst="textNoShape">
                  <a:avLst/>
                </a:prstTxWarp>
              </a:bodyPr>
              <a:lstStyle/>
              <a:p>
                <a:endParaRPr lang="en-US" dirty="0"/>
              </a:p>
            </p:txBody>
          </p:sp>
          <p:sp>
            <p:nvSpPr>
              <p:cNvPr id="222" name="Line 79"/>
              <p:cNvSpPr>
                <a:spLocks noChangeShapeType="1"/>
              </p:cNvSpPr>
              <p:nvPr/>
            </p:nvSpPr>
            <p:spPr bwMode="auto">
              <a:xfrm>
                <a:off x="4017478" y="1790308"/>
                <a:ext cx="818556" cy="0"/>
              </a:xfrm>
              <a:prstGeom prst="line">
                <a:avLst/>
              </a:prstGeom>
              <a:noFill/>
              <a:ln w="28575" cmpd="sng">
                <a:solidFill>
                  <a:schemeClr val="tx1"/>
                </a:solidFill>
                <a:round/>
                <a:headEnd/>
                <a:tailEnd type="triangle" w="med" len="med"/>
              </a:ln>
              <a:effectLst/>
            </p:spPr>
            <p:txBody>
              <a:bodyPr wrap="none" anchor="ctr">
                <a:prstTxWarp prst="textNoShape">
                  <a:avLst/>
                </a:prstTxWarp>
              </a:bodyPr>
              <a:lstStyle/>
              <a:p>
                <a:endParaRPr lang="en-US" dirty="0"/>
              </a:p>
            </p:txBody>
          </p:sp>
          <p:sp>
            <p:nvSpPr>
              <p:cNvPr id="223" name="Line 81"/>
              <p:cNvSpPr>
                <a:spLocks noChangeShapeType="1"/>
              </p:cNvSpPr>
              <p:nvPr/>
            </p:nvSpPr>
            <p:spPr bwMode="auto">
              <a:xfrm>
                <a:off x="2539628" y="1774832"/>
                <a:ext cx="782632" cy="12501"/>
              </a:xfrm>
              <a:prstGeom prst="line">
                <a:avLst/>
              </a:prstGeom>
              <a:noFill/>
              <a:ln w="28575" cmpd="sng">
                <a:solidFill>
                  <a:schemeClr val="tx1"/>
                </a:solidFill>
                <a:round/>
                <a:headEnd/>
                <a:tailEnd type="triangle" w="med" len="med"/>
              </a:ln>
              <a:effectLst/>
            </p:spPr>
            <p:txBody>
              <a:bodyPr wrap="none" anchor="ctr">
                <a:prstTxWarp prst="textNoShape">
                  <a:avLst/>
                </a:prstTxWarp>
              </a:bodyPr>
              <a:lstStyle/>
              <a:p>
                <a:endParaRPr lang="en-US" dirty="0"/>
              </a:p>
            </p:txBody>
          </p:sp>
          <p:sp>
            <p:nvSpPr>
              <p:cNvPr id="224" name="Oval 19"/>
              <p:cNvSpPr>
                <a:spLocks noChangeArrowheads="1"/>
              </p:cNvSpPr>
              <p:nvPr/>
            </p:nvSpPr>
            <p:spPr bwMode="auto">
              <a:xfrm>
                <a:off x="4960177" y="1278261"/>
                <a:ext cx="496570" cy="496571"/>
              </a:xfrm>
              <a:prstGeom prst="ellipse">
                <a:avLst/>
              </a:prstGeom>
              <a:solidFill>
                <a:schemeClr val="bg1"/>
              </a:solidFill>
              <a:ln w="28575" cmpd="sng">
                <a:solidFill>
                  <a:schemeClr val="tx1"/>
                </a:solidFill>
                <a:round/>
                <a:headEnd/>
                <a:tailEnd/>
              </a:ln>
              <a:effectLst/>
            </p:spPr>
            <p:txBody>
              <a:bodyPr wrap="none" anchor="ctr">
                <a:prstTxWarp prst="textNoShape">
                  <a:avLst/>
                </a:prstTxWarp>
              </a:bodyPr>
              <a:lstStyle/>
              <a:p>
                <a:endParaRPr lang="en-US" dirty="0"/>
              </a:p>
            </p:txBody>
          </p:sp>
          <p:sp>
            <p:nvSpPr>
              <p:cNvPr id="225" name="Oval 20"/>
              <p:cNvSpPr>
                <a:spLocks noChangeArrowheads="1"/>
              </p:cNvSpPr>
              <p:nvPr/>
            </p:nvSpPr>
            <p:spPr bwMode="auto">
              <a:xfrm>
                <a:off x="5456747" y="1774832"/>
                <a:ext cx="496570" cy="496571"/>
              </a:xfrm>
              <a:prstGeom prst="ellipse">
                <a:avLst/>
              </a:prstGeom>
              <a:solidFill>
                <a:schemeClr val="bg1"/>
              </a:solidFill>
              <a:ln w="28575" cmpd="sng">
                <a:solidFill>
                  <a:schemeClr val="tx1"/>
                </a:solidFill>
                <a:round/>
                <a:headEnd/>
                <a:tailEnd/>
              </a:ln>
              <a:effectLst/>
            </p:spPr>
            <p:txBody>
              <a:bodyPr wrap="none" anchor="ctr">
                <a:prstTxWarp prst="textNoShape">
                  <a:avLst/>
                </a:prstTxWarp>
              </a:bodyPr>
              <a:lstStyle/>
              <a:p>
                <a:endParaRPr lang="en-US" dirty="0"/>
              </a:p>
            </p:txBody>
          </p:sp>
          <p:sp>
            <p:nvSpPr>
              <p:cNvPr id="226" name="Oval 21"/>
              <p:cNvSpPr>
                <a:spLocks noChangeArrowheads="1"/>
              </p:cNvSpPr>
              <p:nvPr/>
            </p:nvSpPr>
            <p:spPr bwMode="auto">
              <a:xfrm>
                <a:off x="4960177" y="1774832"/>
                <a:ext cx="496570" cy="496571"/>
              </a:xfrm>
              <a:prstGeom prst="ellipse">
                <a:avLst/>
              </a:prstGeom>
              <a:solidFill>
                <a:schemeClr val="bg1"/>
              </a:solidFill>
              <a:ln w="28575" cmpd="sng">
                <a:solidFill>
                  <a:schemeClr val="tx1"/>
                </a:solidFill>
                <a:round/>
                <a:headEnd/>
                <a:tailEnd/>
              </a:ln>
              <a:effectLst/>
            </p:spPr>
            <p:txBody>
              <a:bodyPr wrap="none" anchor="ctr">
                <a:prstTxWarp prst="textNoShape">
                  <a:avLst/>
                </a:prstTxWarp>
              </a:bodyPr>
              <a:lstStyle/>
              <a:p>
                <a:endParaRPr lang="en-US" dirty="0"/>
              </a:p>
            </p:txBody>
          </p:sp>
          <p:sp>
            <p:nvSpPr>
              <p:cNvPr id="227" name="Oval 22"/>
              <p:cNvSpPr>
                <a:spLocks noChangeArrowheads="1"/>
              </p:cNvSpPr>
              <p:nvPr/>
            </p:nvSpPr>
            <p:spPr bwMode="auto">
              <a:xfrm>
                <a:off x="5456747" y="1278261"/>
                <a:ext cx="496570" cy="496571"/>
              </a:xfrm>
              <a:prstGeom prst="ellipse">
                <a:avLst/>
              </a:prstGeom>
              <a:solidFill>
                <a:schemeClr val="bg1"/>
              </a:solidFill>
              <a:ln w="28575" cmpd="sng">
                <a:solidFill>
                  <a:schemeClr val="tx1"/>
                </a:solidFill>
                <a:round/>
                <a:headEnd/>
                <a:tailEnd/>
              </a:ln>
              <a:effectLst/>
            </p:spPr>
            <p:txBody>
              <a:bodyPr wrap="none" anchor="ctr">
                <a:prstTxWarp prst="textNoShape">
                  <a:avLst/>
                </a:prstTxWarp>
              </a:bodyPr>
              <a:lstStyle/>
              <a:p>
                <a:endParaRPr lang="en-US" dirty="0"/>
              </a:p>
            </p:txBody>
          </p:sp>
          <p:sp>
            <p:nvSpPr>
              <p:cNvPr id="228" name="Oval 55"/>
              <p:cNvSpPr>
                <a:spLocks noChangeArrowheads="1"/>
              </p:cNvSpPr>
              <p:nvPr/>
            </p:nvSpPr>
            <p:spPr bwMode="auto">
              <a:xfrm>
                <a:off x="4836034" y="1154118"/>
                <a:ext cx="1241426" cy="1241427"/>
              </a:xfrm>
              <a:prstGeom prst="ellipse">
                <a:avLst/>
              </a:prstGeom>
              <a:noFill/>
              <a:ln w="28575" cmpd="sng">
                <a:solidFill>
                  <a:schemeClr val="tx1"/>
                </a:solidFill>
                <a:round/>
                <a:headEnd/>
                <a:tailEnd/>
              </a:ln>
              <a:effectLst/>
            </p:spPr>
            <p:txBody>
              <a:bodyPr wrap="none" anchor="ctr">
                <a:prstTxWarp prst="textNoShape">
                  <a:avLst/>
                </a:prstTxWarp>
              </a:bodyPr>
              <a:lstStyle/>
              <a:p>
                <a:endParaRPr lang="en-US" dirty="0"/>
              </a:p>
            </p:txBody>
          </p:sp>
          <p:sp>
            <p:nvSpPr>
              <p:cNvPr id="229" name="Oval 65"/>
              <p:cNvSpPr>
                <a:spLocks noChangeArrowheads="1"/>
              </p:cNvSpPr>
              <p:nvPr/>
            </p:nvSpPr>
            <p:spPr bwMode="auto">
              <a:xfrm>
                <a:off x="6896016" y="1180965"/>
                <a:ext cx="1241425" cy="1241425"/>
              </a:xfrm>
              <a:prstGeom prst="ellipse">
                <a:avLst/>
              </a:prstGeom>
              <a:noFill/>
              <a:ln w="57150" cmpd="sng">
                <a:solidFill>
                  <a:schemeClr val="tx1"/>
                </a:solidFill>
                <a:round/>
                <a:headEnd/>
                <a:tailEnd/>
              </a:ln>
              <a:effectLst/>
            </p:spPr>
            <p:txBody>
              <a:bodyPr wrap="none" anchor="ctr">
                <a:prstTxWarp prst="textNoShape">
                  <a:avLst/>
                </a:prstTxWarp>
              </a:bodyPr>
              <a:lstStyle/>
              <a:p>
                <a:endParaRPr lang="en-US" dirty="0"/>
              </a:p>
            </p:txBody>
          </p:sp>
          <p:sp>
            <p:nvSpPr>
              <p:cNvPr id="230" name="Oval 37"/>
              <p:cNvSpPr>
                <a:spLocks noChangeArrowheads="1"/>
              </p:cNvSpPr>
              <p:nvPr/>
            </p:nvSpPr>
            <p:spPr bwMode="auto">
              <a:xfrm>
                <a:off x="1826299" y="1324671"/>
                <a:ext cx="723971" cy="946732"/>
              </a:xfrm>
              <a:prstGeom prst="ellipse">
                <a:avLst/>
              </a:prstGeom>
              <a:solidFill>
                <a:schemeClr val="bg1"/>
              </a:solidFill>
              <a:ln w="28575" cmpd="sng">
                <a:solidFill>
                  <a:schemeClr val="tx1"/>
                </a:solidFill>
                <a:round/>
                <a:headEnd/>
                <a:tailEnd/>
              </a:ln>
              <a:effectLst/>
            </p:spPr>
            <p:txBody>
              <a:bodyPr wrap="none" anchor="ctr">
                <a:prstTxWarp prst="textNoShape">
                  <a:avLst/>
                </a:prstTxWarp>
              </a:bodyPr>
              <a:lstStyle/>
              <a:p>
                <a:endParaRPr lang="en-US" dirty="0"/>
              </a:p>
            </p:txBody>
          </p:sp>
          <p:grpSp>
            <p:nvGrpSpPr>
              <p:cNvPr id="231" name="Group 264"/>
              <p:cNvGrpSpPr>
                <a:grpSpLocks/>
              </p:cNvGrpSpPr>
              <p:nvPr/>
            </p:nvGrpSpPr>
            <p:grpSpPr bwMode="auto">
              <a:xfrm>
                <a:off x="533400" y="1219200"/>
                <a:ext cx="501211" cy="1062753"/>
                <a:chOff x="0" y="2012"/>
                <a:chExt cx="432" cy="916"/>
              </a:xfrm>
            </p:grpSpPr>
            <p:sp>
              <p:nvSpPr>
                <p:cNvPr id="237" name="Oval 6"/>
                <p:cNvSpPr>
                  <a:spLocks noChangeArrowheads="1"/>
                </p:cNvSpPr>
                <p:nvPr/>
              </p:nvSpPr>
              <p:spPr bwMode="auto">
                <a:xfrm>
                  <a:off x="96" y="2012"/>
                  <a:ext cx="288" cy="336"/>
                </a:xfrm>
                <a:prstGeom prst="ellipse">
                  <a:avLst/>
                </a:prstGeom>
                <a:solidFill>
                  <a:schemeClr val="bg1"/>
                </a:solidFill>
                <a:ln w="28575" cmpd="sng">
                  <a:solidFill>
                    <a:schemeClr val="tx1"/>
                  </a:solidFill>
                  <a:round/>
                  <a:headEnd/>
                  <a:tailEnd/>
                </a:ln>
                <a:effectLst/>
              </p:spPr>
              <p:txBody>
                <a:bodyPr wrap="none" anchor="ctr">
                  <a:prstTxWarp prst="textNoShape">
                    <a:avLst/>
                  </a:prstTxWarp>
                </a:bodyPr>
                <a:lstStyle/>
                <a:p>
                  <a:endParaRPr lang="en-US" dirty="0"/>
                </a:p>
              </p:txBody>
            </p:sp>
            <p:sp>
              <p:nvSpPr>
                <p:cNvPr id="238" name="Oval 3"/>
                <p:cNvSpPr>
                  <a:spLocks noChangeArrowheads="1"/>
                </p:cNvSpPr>
                <p:nvPr/>
              </p:nvSpPr>
              <p:spPr bwMode="auto">
                <a:xfrm>
                  <a:off x="0" y="2300"/>
                  <a:ext cx="432" cy="628"/>
                </a:xfrm>
                <a:prstGeom prst="ellipse">
                  <a:avLst/>
                </a:prstGeom>
                <a:solidFill>
                  <a:schemeClr val="bg1"/>
                </a:solidFill>
                <a:ln w="28575" cmpd="sng">
                  <a:solidFill>
                    <a:schemeClr val="tx1"/>
                  </a:solidFill>
                  <a:round/>
                  <a:headEnd/>
                  <a:tailEnd/>
                </a:ln>
                <a:effectLst/>
              </p:spPr>
              <p:txBody>
                <a:bodyPr wrap="none" anchor="ctr">
                  <a:prstTxWarp prst="textNoShape">
                    <a:avLst/>
                  </a:prstTxWarp>
                </a:bodyPr>
                <a:lstStyle/>
                <a:p>
                  <a:endParaRPr lang="en-US" dirty="0"/>
                </a:p>
              </p:txBody>
            </p:sp>
            <p:sp>
              <p:nvSpPr>
                <p:cNvPr id="239" name="Oval 262"/>
                <p:cNvSpPr>
                  <a:spLocks noChangeArrowheads="1"/>
                </p:cNvSpPr>
                <p:nvPr/>
              </p:nvSpPr>
              <p:spPr bwMode="auto">
                <a:xfrm>
                  <a:off x="144" y="2160"/>
                  <a:ext cx="144" cy="617"/>
                </a:xfrm>
                <a:prstGeom prst="ellipse">
                  <a:avLst/>
                </a:prstGeom>
                <a:solidFill>
                  <a:schemeClr val="bg1"/>
                </a:solidFill>
                <a:ln w="28575" cmpd="sng">
                  <a:solidFill>
                    <a:schemeClr val="bg1"/>
                  </a:solidFill>
                  <a:round/>
                  <a:headEnd/>
                  <a:tailEnd/>
                </a:ln>
                <a:effectLst/>
              </p:spPr>
              <p:txBody>
                <a:bodyPr wrap="none" anchor="ctr">
                  <a:prstTxWarp prst="textNoShape">
                    <a:avLst/>
                  </a:prstTxWarp>
                </a:bodyPr>
                <a:lstStyle/>
                <a:p>
                  <a:endParaRPr lang="en-US" dirty="0"/>
                </a:p>
              </p:txBody>
            </p:sp>
          </p:grpSp>
          <p:sp>
            <p:nvSpPr>
              <p:cNvPr id="232" name="Oval 19"/>
              <p:cNvSpPr>
                <a:spLocks noChangeArrowheads="1"/>
              </p:cNvSpPr>
              <p:nvPr/>
            </p:nvSpPr>
            <p:spPr bwMode="auto">
              <a:xfrm>
                <a:off x="7020158" y="1295400"/>
                <a:ext cx="496570" cy="496571"/>
              </a:xfrm>
              <a:prstGeom prst="ellipse">
                <a:avLst/>
              </a:prstGeom>
              <a:solidFill>
                <a:schemeClr val="bg1"/>
              </a:solidFill>
              <a:ln w="28575" cmpd="sng">
                <a:solidFill>
                  <a:schemeClr val="tx1"/>
                </a:solidFill>
                <a:round/>
                <a:headEnd/>
                <a:tailEnd/>
              </a:ln>
              <a:effectLst/>
            </p:spPr>
            <p:txBody>
              <a:bodyPr wrap="none" anchor="ctr">
                <a:prstTxWarp prst="textNoShape">
                  <a:avLst/>
                </a:prstTxWarp>
              </a:bodyPr>
              <a:lstStyle/>
              <a:p>
                <a:endParaRPr lang="en-US" dirty="0"/>
              </a:p>
            </p:txBody>
          </p:sp>
          <p:sp>
            <p:nvSpPr>
              <p:cNvPr id="233" name="Oval 20"/>
              <p:cNvSpPr>
                <a:spLocks noChangeArrowheads="1"/>
              </p:cNvSpPr>
              <p:nvPr/>
            </p:nvSpPr>
            <p:spPr bwMode="auto">
              <a:xfrm>
                <a:off x="7512646" y="1803408"/>
                <a:ext cx="496570" cy="496571"/>
              </a:xfrm>
              <a:prstGeom prst="ellipse">
                <a:avLst/>
              </a:prstGeom>
              <a:solidFill>
                <a:schemeClr val="bg1"/>
              </a:solidFill>
              <a:ln w="28575" cmpd="sng">
                <a:solidFill>
                  <a:schemeClr val="tx1"/>
                </a:solidFill>
                <a:round/>
                <a:headEnd/>
                <a:tailEnd/>
              </a:ln>
              <a:effectLst/>
            </p:spPr>
            <p:txBody>
              <a:bodyPr wrap="none" anchor="ctr">
                <a:prstTxWarp prst="textNoShape">
                  <a:avLst/>
                </a:prstTxWarp>
              </a:bodyPr>
              <a:lstStyle/>
              <a:p>
                <a:endParaRPr lang="en-US" dirty="0"/>
              </a:p>
            </p:txBody>
          </p:sp>
          <p:sp>
            <p:nvSpPr>
              <p:cNvPr id="234" name="Oval 21"/>
              <p:cNvSpPr>
                <a:spLocks noChangeArrowheads="1"/>
              </p:cNvSpPr>
              <p:nvPr/>
            </p:nvSpPr>
            <p:spPr bwMode="auto">
              <a:xfrm>
                <a:off x="7020158" y="1778473"/>
                <a:ext cx="496570" cy="496571"/>
              </a:xfrm>
              <a:prstGeom prst="ellipse">
                <a:avLst/>
              </a:prstGeom>
              <a:solidFill>
                <a:schemeClr val="bg1"/>
              </a:solidFill>
              <a:ln w="28575" cmpd="sng">
                <a:solidFill>
                  <a:schemeClr val="tx1"/>
                </a:solidFill>
                <a:round/>
                <a:headEnd/>
                <a:tailEnd/>
              </a:ln>
              <a:effectLst/>
            </p:spPr>
            <p:txBody>
              <a:bodyPr wrap="none" anchor="ctr">
                <a:prstTxWarp prst="textNoShape">
                  <a:avLst/>
                </a:prstTxWarp>
              </a:bodyPr>
              <a:lstStyle/>
              <a:p>
                <a:endParaRPr lang="en-US" dirty="0"/>
              </a:p>
            </p:txBody>
          </p:sp>
          <p:sp>
            <p:nvSpPr>
              <p:cNvPr id="235" name="Oval 22"/>
              <p:cNvSpPr>
                <a:spLocks noChangeArrowheads="1"/>
              </p:cNvSpPr>
              <p:nvPr/>
            </p:nvSpPr>
            <p:spPr bwMode="auto">
              <a:xfrm>
                <a:off x="7516728" y="1306655"/>
                <a:ext cx="496570" cy="496571"/>
              </a:xfrm>
              <a:prstGeom prst="ellipse">
                <a:avLst/>
              </a:prstGeom>
              <a:solidFill>
                <a:schemeClr val="bg1"/>
              </a:solidFill>
              <a:ln w="28575" cmpd="sng">
                <a:solidFill>
                  <a:schemeClr val="tx1"/>
                </a:solidFill>
                <a:round/>
                <a:headEnd/>
                <a:tailEnd/>
              </a:ln>
              <a:effectLst/>
            </p:spPr>
            <p:txBody>
              <a:bodyPr wrap="none" anchor="ctr">
                <a:prstTxWarp prst="textNoShape">
                  <a:avLst/>
                </a:prstTxWarp>
              </a:bodyPr>
              <a:lstStyle/>
              <a:p>
                <a:endParaRPr lang="en-US" dirty="0"/>
              </a:p>
            </p:txBody>
          </p:sp>
          <p:sp>
            <p:nvSpPr>
              <p:cNvPr id="236" name="Line 79"/>
              <p:cNvSpPr>
                <a:spLocks noChangeShapeType="1"/>
              </p:cNvSpPr>
              <p:nvPr/>
            </p:nvSpPr>
            <p:spPr bwMode="auto">
              <a:xfrm>
                <a:off x="6077460" y="1771174"/>
                <a:ext cx="818556" cy="0"/>
              </a:xfrm>
              <a:prstGeom prst="line">
                <a:avLst/>
              </a:prstGeom>
              <a:noFill/>
              <a:ln w="28575" cmpd="sng">
                <a:solidFill>
                  <a:schemeClr val="tx1"/>
                </a:solidFill>
                <a:round/>
                <a:headEnd/>
                <a:tailEnd type="triangle" w="med" len="med"/>
              </a:ln>
              <a:effectLst/>
            </p:spPr>
            <p:txBody>
              <a:bodyPr wrap="none" anchor="ctr">
                <a:prstTxWarp prst="textNoShape">
                  <a:avLst/>
                </a:prstTxWarp>
              </a:bodyPr>
              <a:lstStyle/>
              <a:p>
                <a:endParaRPr lang="en-US" dirty="0"/>
              </a:p>
            </p:txBody>
          </p:sp>
        </p:grpSp>
        <p:sp>
          <p:nvSpPr>
            <p:cNvPr id="219" name="Flowchart: Connector 46"/>
            <p:cNvSpPr/>
            <p:nvPr/>
          </p:nvSpPr>
          <p:spPr>
            <a:xfrm flipH="1">
              <a:off x="7576064" y="3923300"/>
              <a:ext cx="45719" cy="81203"/>
            </a:xfrm>
            <a:prstGeom prst="flowChartConnector">
              <a:avLst/>
            </a:prstGeom>
            <a:solidFill>
              <a:srgbClr val="408000"/>
            </a:solidFill>
            <a:ln w="28575" cmpd="sng">
              <a:solidFill>
                <a:srgbClr val="4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6" name="Rectangle 56"/>
          <p:cNvSpPr>
            <a:spLocks noChangeArrowheads="1"/>
          </p:cNvSpPr>
          <p:nvPr/>
        </p:nvSpPr>
        <p:spPr bwMode="auto">
          <a:xfrm>
            <a:off x="14160809" y="5692273"/>
            <a:ext cx="1658327" cy="830997"/>
          </a:xfrm>
          <a:prstGeom prst="rect">
            <a:avLst/>
          </a:prstGeom>
          <a:noFill/>
          <a:ln w="9525">
            <a:noFill/>
            <a:miter lim="800000"/>
            <a:headEnd/>
            <a:tailEnd/>
          </a:ln>
        </p:spPr>
        <p:txBody>
          <a:bodyPr wrap="none">
            <a:prstTxWarp prst="textNoShape">
              <a:avLst/>
            </a:prstTxWarp>
            <a:spAutoFit/>
          </a:bodyPr>
          <a:lstStyle/>
          <a:p>
            <a:pPr algn="ctr"/>
            <a:r>
              <a:rPr lang="en-US" sz="2400" dirty="0">
                <a:latin typeface="Calibri"/>
                <a:cs typeface="Calibri"/>
              </a:rPr>
              <a:t>Exponential</a:t>
            </a:r>
          </a:p>
          <a:p>
            <a:pPr algn="ctr"/>
            <a:r>
              <a:rPr lang="en-US" sz="2400" dirty="0">
                <a:latin typeface="Calibri"/>
                <a:cs typeface="Calibri"/>
              </a:rPr>
              <a:t>Growth</a:t>
            </a:r>
          </a:p>
        </p:txBody>
      </p:sp>
      <p:sp>
        <p:nvSpPr>
          <p:cNvPr id="247" name="Rectangle 57"/>
          <p:cNvSpPr>
            <a:spLocks noChangeArrowheads="1"/>
          </p:cNvSpPr>
          <p:nvPr/>
        </p:nvSpPr>
        <p:spPr bwMode="auto">
          <a:xfrm>
            <a:off x="15617548" y="5631927"/>
            <a:ext cx="2491213" cy="830912"/>
          </a:xfrm>
          <a:prstGeom prst="rect">
            <a:avLst/>
          </a:prstGeom>
          <a:noFill/>
          <a:ln w="9525">
            <a:noFill/>
            <a:miter lim="800000"/>
            <a:headEnd/>
            <a:tailEnd/>
          </a:ln>
        </p:spPr>
        <p:txBody>
          <a:bodyPr>
            <a:prstTxWarp prst="textNoShape">
              <a:avLst/>
            </a:prstTxWarp>
            <a:spAutoFit/>
          </a:bodyPr>
          <a:lstStyle/>
          <a:p>
            <a:pPr algn="ctr"/>
            <a:r>
              <a:rPr lang="en-US" sz="2400" dirty="0">
                <a:latin typeface="Calibri"/>
                <a:cs typeface="Calibri"/>
              </a:rPr>
              <a:t>Pre-</a:t>
            </a:r>
          </a:p>
          <a:p>
            <a:pPr algn="ctr"/>
            <a:r>
              <a:rPr lang="en-US" sz="2400" dirty="0">
                <a:latin typeface="Calibri"/>
                <a:cs typeface="Calibri"/>
              </a:rPr>
              <a:t>Meiosis</a:t>
            </a:r>
          </a:p>
        </p:txBody>
      </p:sp>
      <p:sp>
        <p:nvSpPr>
          <p:cNvPr id="248" name="Rectangle 58"/>
          <p:cNvSpPr>
            <a:spLocks noChangeArrowheads="1"/>
          </p:cNvSpPr>
          <p:nvPr/>
        </p:nvSpPr>
        <p:spPr bwMode="auto">
          <a:xfrm>
            <a:off x="18071581" y="6073868"/>
            <a:ext cx="1680596" cy="461665"/>
          </a:xfrm>
          <a:prstGeom prst="rect">
            <a:avLst/>
          </a:prstGeom>
          <a:noFill/>
          <a:ln w="9525">
            <a:noFill/>
            <a:miter lim="800000"/>
            <a:headEnd/>
            <a:tailEnd/>
          </a:ln>
        </p:spPr>
        <p:txBody>
          <a:bodyPr>
            <a:prstTxWarp prst="textNoShape">
              <a:avLst/>
            </a:prstTxWarp>
            <a:spAutoFit/>
          </a:bodyPr>
          <a:lstStyle/>
          <a:p>
            <a:pPr algn="ctr"/>
            <a:r>
              <a:rPr lang="en-US" sz="2400" dirty="0">
                <a:latin typeface="Calibri"/>
                <a:cs typeface="Calibri"/>
              </a:rPr>
              <a:t>Meiosis</a:t>
            </a:r>
          </a:p>
        </p:txBody>
      </p:sp>
      <p:sp>
        <p:nvSpPr>
          <p:cNvPr id="249" name="Rectangle 59"/>
          <p:cNvSpPr>
            <a:spLocks noChangeArrowheads="1"/>
          </p:cNvSpPr>
          <p:nvPr/>
        </p:nvSpPr>
        <p:spPr bwMode="auto">
          <a:xfrm>
            <a:off x="20401191" y="5631927"/>
            <a:ext cx="1680596" cy="830997"/>
          </a:xfrm>
          <a:prstGeom prst="rect">
            <a:avLst/>
          </a:prstGeom>
          <a:noFill/>
          <a:ln w="9525">
            <a:noFill/>
            <a:miter lim="800000"/>
            <a:headEnd/>
            <a:tailEnd/>
          </a:ln>
        </p:spPr>
        <p:txBody>
          <a:bodyPr>
            <a:prstTxWarp prst="textNoShape">
              <a:avLst/>
            </a:prstTxWarp>
            <a:spAutoFit/>
          </a:bodyPr>
          <a:lstStyle/>
          <a:p>
            <a:pPr algn="ctr"/>
            <a:r>
              <a:rPr lang="en-US" sz="2400" dirty="0">
                <a:latin typeface="Calibri"/>
                <a:cs typeface="Calibri"/>
              </a:rPr>
              <a:t>Early</a:t>
            </a:r>
          </a:p>
          <a:p>
            <a:pPr algn="ctr"/>
            <a:r>
              <a:rPr lang="en-US" sz="2400" dirty="0">
                <a:latin typeface="Calibri"/>
                <a:cs typeface="Calibri"/>
              </a:rPr>
              <a:t>Tetrad</a:t>
            </a:r>
          </a:p>
        </p:txBody>
      </p:sp>
      <p:sp>
        <p:nvSpPr>
          <p:cNvPr id="250" name="Rectangle 60"/>
          <p:cNvSpPr>
            <a:spLocks noChangeArrowheads="1"/>
          </p:cNvSpPr>
          <p:nvPr/>
        </p:nvSpPr>
        <p:spPr bwMode="auto">
          <a:xfrm>
            <a:off x="23346749" y="5656124"/>
            <a:ext cx="1680596" cy="830997"/>
          </a:xfrm>
          <a:prstGeom prst="rect">
            <a:avLst/>
          </a:prstGeom>
          <a:noFill/>
          <a:ln w="9525">
            <a:noFill/>
            <a:miter lim="800000"/>
            <a:headEnd/>
            <a:tailEnd/>
          </a:ln>
        </p:spPr>
        <p:txBody>
          <a:bodyPr>
            <a:prstTxWarp prst="textNoShape">
              <a:avLst/>
            </a:prstTxWarp>
            <a:spAutoFit/>
          </a:bodyPr>
          <a:lstStyle/>
          <a:p>
            <a:pPr algn="ctr"/>
            <a:r>
              <a:rPr lang="en-US" sz="2400" dirty="0">
                <a:latin typeface="Calibri"/>
                <a:cs typeface="Calibri"/>
              </a:rPr>
              <a:t>Late </a:t>
            </a:r>
          </a:p>
          <a:p>
            <a:pPr algn="ctr"/>
            <a:r>
              <a:rPr lang="en-US" sz="2400" dirty="0">
                <a:latin typeface="Calibri"/>
                <a:cs typeface="Calibri"/>
              </a:rPr>
              <a:t>Tetrad</a:t>
            </a:r>
          </a:p>
        </p:txBody>
      </p:sp>
      <p:sp>
        <p:nvSpPr>
          <p:cNvPr id="240" name="Rectangle 149">
            <a:extLst>
              <a:ext uri="{FF2B5EF4-FFF2-40B4-BE49-F238E27FC236}">
                <a16:creationId xmlns:a16="http://schemas.microsoft.com/office/drawing/2014/main" id="{A858F59D-38F4-DF4A-A776-CDC38BBF7E15}"/>
              </a:ext>
            </a:extLst>
          </p:cNvPr>
          <p:cNvSpPr>
            <a:spLocks noChangeArrowheads="1"/>
          </p:cNvSpPr>
          <p:nvPr/>
        </p:nvSpPr>
        <p:spPr bwMode="auto">
          <a:xfrm>
            <a:off x="575026" y="25813187"/>
            <a:ext cx="12072471" cy="6278642"/>
          </a:xfrm>
          <a:prstGeom prst="rect">
            <a:avLst/>
          </a:prstGeom>
          <a:noFill/>
          <a:ln w="9525">
            <a:noFill/>
            <a:miter lim="800000"/>
            <a:headEnd/>
            <a:tailEnd/>
          </a:ln>
        </p:spPr>
        <p:txBody>
          <a:bodyPr wrap="square">
            <a:prstTxWarp prst="textNoShape">
              <a:avLst/>
            </a:prstTxWarp>
            <a:spAutoFit/>
          </a:bodyPr>
          <a:lstStyle/>
          <a:p>
            <a:pPr marL="279400" indent="-279400" algn="ctr"/>
            <a:r>
              <a:rPr lang="en-US" sz="3300" b="1" u="sng" dirty="0">
                <a:latin typeface="Calibri"/>
                <a:cs typeface="Calibri"/>
              </a:rPr>
              <a:t>Methods</a:t>
            </a:r>
            <a:endParaRPr lang="en-US" sz="3300" dirty="0">
              <a:latin typeface="Calibri"/>
              <a:cs typeface="Calibri"/>
            </a:endParaRPr>
          </a:p>
          <a:p>
            <a:pPr marL="279400" indent="-279400" algn="just">
              <a:buFont typeface="Times" pitchFamily="-107" charset="0"/>
              <a:buChar char="•"/>
            </a:pPr>
            <a:r>
              <a:rPr lang="en-US" sz="3100" dirty="0">
                <a:latin typeface="Calibri"/>
                <a:ea typeface="Times New Roman" pitchFamily="-107" charset="0"/>
                <a:cs typeface="Calibri"/>
              </a:rPr>
              <a:t> </a:t>
            </a:r>
            <a:r>
              <a:rPr lang="en-US" sz="3100" dirty="0"/>
              <a:t>Standard YPD media (1.5% yeast extract, 2% peptone, and 2% dextrose). </a:t>
            </a:r>
            <a:endParaRPr lang="en-US" sz="3100" dirty="0">
              <a:latin typeface="Calibri"/>
              <a:cs typeface="Calibri"/>
            </a:endParaRPr>
          </a:p>
          <a:p>
            <a:pPr marL="279400" indent="-279400" algn="just">
              <a:buFont typeface="Times" pitchFamily="-107" charset="0"/>
              <a:buChar char="•"/>
            </a:pPr>
            <a:r>
              <a:rPr lang="en-US" sz="3100" dirty="0">
                <a:latin typeface="Calibri"/>
                <a:cs typeface="Calibri"/>
              </a:rPr>
              <a:t> </a:t>
            </a:r>
            <a:r>
              <a:rPr lang="en-US" sz="3100" dirty="0"/>
              <a:t>Mitotic growth experiments will be done at 30 degrees Celsius and sporulation experiments will be grown at 25 </a:t>
            </a:r>
            <a:r>
              <a:rPr lang="en-US" sz="3100" dirty="0">
                <a:sym typeface="Symbol" pitchFamily="2" charset="2"/>
              </a:rPr>
              <a:t></a:t>
            </a:r>
            <a:r>
              <a:rPr lang="en-US" sz="3100" dirty="0"/>
              <a:t>C. </a:t>
            </a:r>
            <a:endParaRPr lang="en-US" sz="3100" dirty="0">
              <a:latin typeface="Calibri"/>
              <a:cs typeface="Calibri"/>
            </a:endParaRPr>
          </a:p>
          <a:p>
            <a:pPr marL="279400" indent="-279400" algn="just">
              <a:buFont typeface="Times" pitchFamily="-107" charset="0"/>
              <a:buChar char="•"/>
            </a:pPr>
            <a:r>
              <a:rPr lang="en-US" sz="3100" dirty="0">
                <a:latin typeface="Calibri"/>
                <a:cs typeface="Calibri"/>
              </a:rPr>
              <a:t> </a:t>
            </a:r>
            <a:r>
              <a:rPr lang="en-US" sz="3100" dirty="0"/>
              <a:t>Yeast will be grown for 24 hours in YPD at 1%, 2%, 3%, 4%, 6%, 8%, and 10% glucose at 30 degrees Celsius at 220 RPM. </a:t>
            </a:r>
            <a:endParaRPr lang="en-US" sz="3100" b="1" dirty="0">
              <a:latin typeface="Calibri"/>
              <a:cs typeface="Calibri"/>
            </a:endParaRPr>
          </a:p>
          <a:p>
            <a:pPr marL="279400" indent="-279400" algn="just">
              <a:buFont typeface="Times" pitchFamily="-107" charset="0"/>
              <a:buChar char="•"/>
            </a:pPr>
            <a:r>
              <a:rPr lang="en-US" sz="3100" dirty="0">
                <a:latin typeface="Calibri"/>
                <a:cs typeface="Calibri"/>
              </a:rPr>
              <a:t> </a:t>
            </a:r>
            <a:r>
              <a:rPr lang="en-US" sz="3100" dirty="0"/>
              <a:t>Cells will then be washed with sterile water. Then the cells will be placed in </a:t>
            </a:r>
            <a:r>
              <a:rPr lang="en-US" sz="3100" dirty="0" err="1"/>
              <a:t>spo</a:t>
            </a:r>
            <a:r>
              <a:rPr lang="en-US" sz="3100" dirty="0"/>
              <a:t> media. </a:t>
            </a:r>
          </a:p>
          <a:p>
            <a:pPr marL="279400" indent="-279400" algn="just">
              <a:buFont typeface="Times" pitchFamily="-107" charset="0"/>
              <a:buChar char="•"/>
            </a:pPr>
            <a:r>
              <a:rPr lang="en-US" sz="3100" dirty="0"/>
              <a:t>Sporulation will be monitored for a set amount of days depending on the strain being observed. The FY strain will be monitored for seven to ten days. </a:t>
            </a:r>
          </a:p>
          <a:p>
            <a:pPr marL="279400" indent="-279400" algn="just">
              <a:buFont typeface="Times" pitchFamily="-107" charset="0"/>
              <a:buChar char="•"/>
            </a:pPr>
            <a:r>
              <a:rPr lang="en-US" sz="3100" dirty="0">
                <a:latin typeface="Calibri"/>
                <a:cs typeface="Calibri"/>
              </a:rPr>
              <a:t>During the time cells will be counted as they divide and classified as single, </a:t>
            </a:r>
            <a:r>
              <a:rPr lang="en-US" sz="3100" dirty="0" err="1">
                <a:latin typeface="Calibri"/>
                <a:cs typeface="Calibri"/>
              </a:rPr>
              <a:t>diad</a:t>
            </a:r>
            <a:r>
              <a:rPr lang="en-US" sz="3100" dirty="0">
                <a:latin typeface="Calibri"/>
                <a:cs typeface="Calibri"/>
              </a:rPr>
              <a:t>, triad or tetrad </a:t>
            </a:r>
            <a:r>
              <a:rPr lang="en-US" sz="3100" b="1" dirty="0">
                <a:latin typeface="Calibri"/>
                <a:cs typeface="Calibri"/>
              </a:rPr>
              <a:t>(Figure 2).</a:t>
            </a:r>
          </a:p>
        </p:txBody>
      </p:sp>
      <p:pic>
        <p:nvPicPr>
          <p:cNvPr id="2" name="Picture 1">
            <a:extLst>
              <a:ext uri="{FF2B5EF4-FFF2-40B4-BE49-F238E27FC236}">
                <a16:creationId xmlns:a16="http://schemas.microsoft.com/office/drawing/2014/main" id="{FA9295C8-D8A6-0F4D-9C18-39DC1D55ABFD}"/>
              </a:ext>
            </a:extLst>
          </p:cNvPr>
          <p:cNvPicPr>
            <a:picLocks noChangeAspect="1"/>
          </p:cNvPicPr>
          <p:nvPr/>
        </p:nvPicPr>
        <p:blipFill>
          <a:blip r:embed="rId3"/>
          <a:stretch>
            <a:fillRect/>
          </a:stretch>
        </p:blipFill>
        <p:spPr>
          <a:xfrm>
            <a:off x="566605" y="15887420"/>
            <a:ext cx="11624451" cy="6243602"/>
          </a:xfrm>
          <a:prstGeom prst="rect">
            <a:avLst/>
          </a:prstGeom>
        </p:spPr>
      </p:pic>
      <p:sp>
        <p:nvSpPr>
          <p:cNvPr id="3" name="TextBox 2">
            <a:extLst>
              <a:ext uri="{FF2B5EF4-FFF2-40B4-BE49-F238E27FC236}">
                <a16:creationId xmlns:a16="http://schemas.microsoft.com/office/drawing/2014/main" id="{D1273B0E-7F10-9946-85D9-1A07655E684E}"/>
              </a:ext>
            </a:extLst>
          </p:cNvPr>
          <p:cNvSpPr txBox="1"/>
          <p:nvPr/>
        </p:nvSpPr>
        <p:spPr>
          <a:xfrm>
            <a:off x="14316691" y="9566131"/>
            <a:ext cx="10710654" cy="1200329"/>
          </a:xfrm>
          <a:prstGeom prst="rect">
            <a:avLst/>
          </a:prstGeom>
          <a:noFill/>
        </p:spPr>
        <p:txBody>
          <a:bodyPr wrap="square" rtlCol="0">
            <a:spAutoFit/>
          </a:bodyPr>
          <a:lstStyle/>
          <a:p>
            <a:r>
              <a:rPr lang="en-US" sz="2400" b="1" dirty="0"/>
              <a:t>Figure 2. Formation of a tetrad. </a:t>
            </a:r>
            <a:r>
              <a:rPr lang="en-US" sz="2400" dirty="0"/>
              <a:t>As cells progress through meiosis they divide from one to four membranes over time; which is one indicator how well they grow in the specific concentration of glucose. </a:t>
            </a:r>
            <a:endParaRPr lang="en-US" sz="2400" b="1" dirty="0"/>
          </a:p>
        </p:txBody>
      </p:sp>
      <p:graphicFrame>
        <p:nvGraphicFramePr>
          <p:cNvPr id="8" name="Table 7">
            <a:extLst>
              <a:ext uri="{FF2B5EF4-FFF2-40B4-BE49-F238E27FC236}">
                <a16:creationId xmlns:a16="http://schemas.microsoft.com/office/drawing/2014/main" id="{F754A753-DBCD-8441-8972-C5223280698D}"/>
              </a:ext>
            </a:extLst>
          </p:cNvPr>
          <p:cNvGraphicFramePr>
            <a:graphicFrameLocks noGrp="1"/>
          </p:cNvGraphicFramePr>
          <p:nvPr>
            <p:extLst>
              <p:ext uri="{D42A27DB-BD31-4B8C-83A1-F6EECF244321}">
                <p14:modId xmlns:p14="http://schemas.microsoft.com/office/powerpoint/2010/main" val="784605440"/>
              </p:ext>
            </p:extLst>
          </p:nvPr>
        </p:nvGraphicFramePr>
        <p:xfrm>
          <a:off x="28217785" y="4287715"/>
          <a:ext cx="11314579" cy="5669213"/>
        </p:xfrm>
        <a:graphic>
          <a:graphicData uri="http://schemas.openxmlformats.org/drawingml/2006/table">
            <a:tbl>
              <a:tblPr firstRow="1" bandRow="1">
                <a:tableStyleId>{5C22544A-7EE6-4342-B048-85BDC9FD1C3A}</a:tableStyleId>
              </a:tblPr>
              <a:tblGrid>
                <a:gridCol w="2465827">
                  <a:extLst>
                    <a:ext uri="{9D8B030D-6E8A-4147-A177-3AD203B41FA5}">
                      <a16:colId xmlns:a16="http://schemas.microsoft.com/office/drawing/2014/main" val="516798836"/>
                    </a:ext>
                  </a:extLst>
                </a:gridCol>
                <a:gridCol w="4482091">
                  <a:extLst>
                    <a:ext uri="{9D8B030D-6E8A-4147-A177-3AD203B41FA5}">
                      <a16:colId xmlns:a16="http://schemas.microsoft.com/office/drawing/2014/main" val="1130253361"/>
                    </a:ext>
                  </a:extLst>
                </a:gridCol>
                <a:gridCol w="4366661">
                  <a:extLst>
                    <a:ext uri="{9D8B030D-6E8A-4147-A177-3AD203B41FA5}">
                      <a16:colId xmlns:a16="http://schemas.microsoft.com/office/drawing/2014/main" val="2904828593"/>
                    </a:ext>
                  </a:extLst>
                </a:gridCol>
              </a:tblGrid>
              <a:tr h="987348">
                <a:tc>
                  <a:txBody>
                    <a:bodyPr/>
                    <a:lstStyle/>
                    <a:p>
                      <a:r>
                        <a:rPr lang="en-US" sz="2400" b="1" kern="1200" dirty="0">
                          <a:solidFill>
                            <a:schemeClr val="lt1"/>
                          </a:solidFill>
                          <a:effectLst/>
                          <a:latin typeface="+mn-lt"/>
                          <a:ea typeface="+mn-ea"/>
                          <a:cs typeface="+mn-cs"/>
                        </a:rPr>
                        <a:t>% Glucose</a:t>
                      </a:r>
                      <a:r>
                        <a:rPr lang="en-US" sz="2400" dirty="0">
                          <a:effectLst/>
                        </a:rPr>
                        <a:t> </a:t>
                      </a:r>
                      <a:endParaRPr lang="en-US" sz="2400" dirty="0"/>
                    </a:p>
                  </a:txBody>
                  <a:tcPr/>
                </a:tc>
                <a:tc>
                  <a:txBody>
                    <a:bodyPr/>
                    <a:lstStyle/>
                    <a:p>
                      <a:pPr marL="0" marR="0">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Time to Sporulation</a:t>
                      </a:r>
                    </a:p>
                  </a:txBody>
                  <a:tcPr marL="68580" marR="68580" marT="0" marB="0"/>
                </a:tc>
                <a:tc>
                  <a:txBody>
                    <a:bodyPr/>
                    <a:lstStyle/>
                    <a:p>
                      <a:r>
                        <a:rPr lang="en-US" sz="2400" dirty="0"/>
                        <a:t>Time to Peak Sporulation</a:t>
                      </a:r>
                    </a:p>
                  </a:txBody>
                  <a:tcPr/>
                </a:tc>
                <a:extLst>
                  <a:ext uri="{0D108BD9-81ED-4DB2-BD59-A6C34878D82A}">
                    <a16:rowId xmlns:a16="http://schemas.microsoft.com/office/drawing/2014/main" val="3472638427"/>
                  </a:ext>
                </a:extLst>
              </a:tr>
              <a:tr h="873658">
                <a:tc>
                  <a:txBody>
                    <a:bodyPr/>
                    <a:lstStyle/>
                    <a:p>
                      <a:r>
                        <a:rPr lang="en-US" sz="2400" dirty="0"/>
                        <a:t>1 %</a:t>
                      </a:r>
                    </a:p>
                  </a:txBody>
                  <a:tcPr/>
                </a:tc>
                <a:tc>
                  <a:txBody>
                    <a:bodyPr/>
                    <a:lstStyle/>
                    <a:p>
                      <a:r>
                        <a:rPr lang="en-US" sz="2400" dirty="0"/>
                        <a:t>Day 3</a:t>
                      </a:r>
                    </a:p>
                  </a:txBody>
                  <a:tcPr/>
                </a:tc>
                <a:tc>
                  <a:txBody>
                    <a:bodyPr/>
                    <a:lstStyle/>
                    <a:p>
                      <a:r>
                        <a:rPr lang="en-US" sz="2400" dirty="0"/>
                        <a:t>Day 5</a:t>
                      </a:r>
                    </a:p>
                  </a:txBody>
                  <a:tcPr/>
                </a:tc>
                <a:extLst>
                  <a:ext uri="{0D108BD9-81ED-4DB2-BD59-A6C34878D82A}">
                    <a16:rowId xmlns:a16="http://schemas.microsoft.com/office/drawing/2014/main" val="2082641972"/>
                  </a:ext>
                </a:extLst>
              </a:tr>
              <a:tr h="748040">
                <a:tc>
                  <a:txBody>
                    <a:bodyPr/>
                    <a:lstStyle/>
                    <a:p>
                      <a:r>
                        <a:rPr lang="en-US" sz="2400" dirty="0"/>
                        <a:t>2 %</a:t>
                      </a:r>
                    </a:p>
                  </a:txBody>
                  <a:tcPr/>
                </a:tc>
                <a:tc>
                  <a:txBody>
                    <a:bodyPr/>
                    <a:lstStyle/>
                    <a:p>
                      <a:r>
                        <a:rPr lang="en-US" sz="2400" dirty="0"/>
                        <a:t>Day 2</a:t>
                      </a:r>
                    </a:p>
                  </a:txBody>
                  <a:tcPr/>
                </a:tc>
                <a:tc>
                  <a:txBody>
                    <a:bodyPr/>
                    <a:lstStyle/>
                    <a:p>
                      <a:r>
                        <a:rPr lang="en-US" sz="2400" dirty="0"/>
                        <a:t>Day 5</a:t>
                      </a:r>
                    </a:p>
                  </a:txBody>
                  <a:tcPr/>
                </a:tc>
                <a:extLst>
                  <a:ext uri="{0D108BD9-81ED-4DB2-BD59-A6C34878D82A}">
                    <a16:rowId xmlns:a16="http://schemas.microsoft.com/office/drawing/2014/main" val="1797036138"/>
                  </a:ext>
                </a:extLst>
              </a:tr>
              <a:tr h="770709">
                <a:tc>
                  <a:txBody>
                    <a:bodyPr/>
                    <a:lstStyle/>
                    <a:p>
                      <a:r>
                        <a:rPr lang="en-US" sz="2400" dirty="0"/>
                        <a:t>3 %</a:t>
                      </a:r>
                    </a:p>
                  </a:txBody>
                  <a:tcPr/>
                </a:tc>
                <a:tc>
                  <a:txBody>
                    <a:bodyPr/>
                    <a:lstStyle/>
                    <a:p>
                      <a:r>
                        <a:rPr lang="en-US" sz="2400" dirty="0"/>
                        <a:t>Day 3</a:t>
                      </a:r>
                    </a:p>
                  </a:txBody>
                  <a:tcPr/>
                </a:tc>
                <a:tc>
                  <a:txBody>
                    <a:bodyPr/>
                    <a:lstStyle/>
                    <a:p>
                      <a:r>
                        <a:rPr lang="en-US" sz="2400" dirty="0"/>
                        <a:t>Day 9</a:t>
                      </a:r>
                    </a:p>
                  </a:txBody>
                  <a:tcPr/>
                </a:tc>
                <a:extLst>
                  <a:ext uri="{0D108BD9-81ED-4DB2-BD59-A6C34878D82A}">
                    <a16:rowId xmlns:a16="http://schemas.microsoft.com/office/drawing/2014/main" val="1783330372"/>
                  </a:ext>
                </a:extLst>
              </a:tr>
              <a:tr h="770709">
                <a:tc>
                  <a:txBody>
                    <a:bodyPr/>
                    <a:lstStyle/>
                    <a:p>
                      <a:r>
                        <a:rPr lang="en-US" sz="2400" dirty="0"/>
                        <a:t>4 %</a:t>
                      </a:r>
                    </a:p>
                  </a:txBody>
                  <a:tcPr/>
                </a:tc>
                <a:tc>
                  <a:txBody>
                    <a:bodyPr/>
                    <a:lstStyle/>
                    <a:p>
                      <a:r>
                        <a:rPr lang="en-US" sz="2400" dirty="0"/>
                        <a:t>Day 2</a:t>
                      </a:r>
                    </a:p>
                  </a:txBody>
                  <a:tcPr/>
                </a:tc>
                <a:tc>
                  <a:txBody>
                    <a:bodyPr/>
                    <a:lstStyle/>
                    <a:p>
                      <a:r>
                        <a:rPr lang="en-US" sz="2400" dirty="0"/>
                        <a:t>Day 4</a:t>
                      </a:r>
                    </a:p>
                  </a:txBody>
                  <a:tcPr/>
                </a:tc>
                <a:extLst>
                  <a:ext uri="{0D108BD9-81ED-4DB2-BD59-A6C34878D82A}">
                    <a16:rowId xmlns:a16="http://schemas.microsoft.com/office/drawing/2014/main" val="397231126"/>
                  </a:ext>
                </a:extLst>
              </a:tr>
              <a:tr h="816043">
                <a:tc>
                  <a:txBody>
                    <a:bodyPr/>
                    <a:lstStyle/>
                    <a:p>
                      <a:r>
                        <a:rPr lang="en-US" sz="2400" dirty="0"/>
                        <a:t>8 %</a:t>
                      </a:r>
                    </a:p>
                  </a:txBody>
                  <a:tcPr/>
                </a:tc>
                <a:tc>
                  <a:txBody>
                    <a:bodyPr/>
                    <a:lstStyle/>
                    <a:p>
                      <a:r>
                        <a:rPr lang="en-US" sz="2400" dirty="0"/>
                        <a:t>Day 1</a:t>
                      </a:r>
                    </a:p>
                  </a:txBody>
                  <a:tcPr/>
                </a:tc>
                <a:tc>
                  <a:txBody>
                    <a:bodyPr/>
                    <a:lstStyle/>
                    <a:p>
                      <a:r>
                        <a:rPr lang="en-US" sz="2400" dirty="0"/>
                        <a:t>Day 5</a:t>
                      </a:r>
                    </a:p>
                  </a:txBody>
                  <a:tcPr/>
                </a:tc>
                <a:extLst>
                  <a:ext uri="{0D108BD9-81ED-4DB2-BD59-A6C34878D82A}">
                    <a16:rowId xmlns:a16="http://schemas.microsoft.com/office/drawing/2014/main" val="2341036180"/>
                  </a:ext>
                </a:extLst>
              </a:tr>
              <a:tr h="702706">
                <a:tc>
                  <a:txBody>
                    <a:bodyPr/>
                    <a:lstStyle/>
                    <a:p>
                      <a:r>
                        <a:rPr lang="en-US" sz="2400" dirty="0"/>
                        <a:t>10 %</a:t>
                      </a:r>
                    </a:p>
                  </a:txBody>
                  <a:tcPr/>
                </a:tc>
                <a:tc>
                  <a:txBody>
                    <a:bodyPr/>
                    <a:lstStyle/>
                    <a:p>
                      <a:r>
                        <a:rPr lang="en-US" sz="2400" dirty="0"/>
                        <a:t>Day 2</a:t>
                      </a:r>
                    </a:p>
                  </a:txBody>
                  <a:tcPr/>
                </a:tc>
                <a:tc>
                  <a:txBody>
                    <a:bodyPr/>
                    <a:lstStyle/>
                    <a:p>
                      <a:r>
                        <a:rPr lang="en-US" sz="2400" dirty="0"/>
                        <a:t>Day 6</a:t>
                      </a:r>
                    </a:p>
                  </a:txBody>
                  <a:tcPr/>
                </a:tc>
                <a:extLst>
                  <a:ext uri="{0D108BD9-81ED-4DB2-BD59-A6C34878D82A}">
                    <a16:rowId xmlns:a16="http://schemas.microsoft.com/office/drawing/2014/main" val="1889328707"/>
                  </a:ext>
                </a:extLst>
              </a:tr>
            </a:tbl>
          </a:graphicData>
        </a:graphic>
      </p:graphicFrame>
      <p:sp>
        <p:nvSpPr>
          <p:cNvPr id="9" name="TextBox 8">
            <a:extLst>
              <a:ext uri="{FF2B5EF4-FFF2-40B4-BE49-F238E27FC236}">
                <a16:creationId xmlns:a16="http://schemas.microsoft.com/office/drawing/2014/main" id="{0A3FB716-F268-4C45-99F5-71E8126BC70B}"/>
              </a:ext>
            </a:extLst>
          </p:cNvPr>
          <p:cNvSpPr txBox="1"/>
          <p:nvPr/>
        </p:nvSpPr>
        <p:spPr>
          <a:xfrm>
            <a:off x="14122656" y="27948911"/>
            <a:ext cx="10670274" cy="1200329"/>
          </a:xfrm>
          <a:prstGeom prst="rect">
            <a:avLst/>
          </a:prstGeom>
          <a:noFill/>
        </p:spPr>
        <p:txBody>
          <a:bodyPr wrap="square" rtlCol="0">
            <a:spAutoFit/>
          </a:bodyPr>
          <a:lstStyle/>
          <a:p>
            <a:r>
              <a:rPr lang="en-US" sz="2400" b="1" dirty="0"/>
              <a:t>Figure 3. Degree of Sporulation. </a:t>
            </a:r>
            <a:r>
              <a:rPr lang="en-US" sz="2400" dirty="0"/>
              <a:t>The degree of sporulation is represented by </a:t>
            </a:r>
            <a:r>
              <a:rPr lang="en-US" sz="2400" dirty="0" err="1"/>
              <a:t>diad</a:t>
            </a:r>
            <a:r>
              <a:rPr lang="en-US" sz="2400" dirty="0"/>
              <a:t> (blue), triad (red) and tetrad (green) formation over the period of three experiments with differing amounts of glucose. </a:t>
            </a:r>
            <a:endParaRPr lang="en-US" sz="2400" b="1" dirty="0"/>
          </a:p>
        </p:txBody>
      </p:sp>
      <p:graphicFrame>
        <p:nvGraphicFramePr>
          <p:cNvPr id="190" name="Chart 189">
            <a:extLst>
              <a:ext uri="{FF2B5EF4-FFF2-40B4-BE49-F238E27FC236}">
                <a16:creationId xmlns:a16="http://schemas.microsoft.com/office/drawing/2014/main" id="{A71A3465-1F62-2B4B-8F48-25AA9D96BC69}"/>
              </a:ext>
            </a:extLst>
          </p:cNvPr>
          <p:cNvGraphicFramePr>
            <a:graphicFrameLocks/>
          </p:cNvGraphicFramePr>
          <p:nvPr>
            <p:extLst>
              <p:ext uri="{D42A27DB-BD31-4B8C-83A1-F6EECF244321}">
                <p14:modId xmlns:p14="http://schemas.microsoft.com/office/powerpoint/2010/main" val="825497494"/>
              </p:ext>
            </p:extLst>
          </p:nvPr>
        </p:nvGraphicFramePr>
        <p:xfrm>
          <a:off x="13306244" y="20708020"/>
          <a:ext cx="11845825" cy="6468339"/>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77465B53-F866-404B-8D15-86494163EE6B}"/>
              </a:ext>
            </a:extLst>
          </p:cNvPr>
          <p:cNvSpPr txBox="1"/>
          <p:nvPr/>
        </p:nvSpPr>
        <p:spPr>
          <a:xfrm>
            <a:off x="28217785" y="10238703"/>
            <a:ext cx="11262437" cy="1200329"/>
          </a:xfrm>
          <a:prstGeom prst="rect">
            <a:avLst/>
          </a:prstGeom>
          <a:noFill/>
        </p:spPr>
        <p:txBody>
          <a:bodyPr wrap="square" rtlCol="0">
            <a:spAutoFit/>
          </a:bodyPr>
          <a:lstStyle/>
          <a:p>
            <a:r>
              <a:rPr lang="en-US" sz="2400" b="1" dirty="0"/>
              <a:t>Figure 4. Time to sporulation and peak sporulation for varying amounts of glucose. </a:t>
            </a:r>
            <a:r>
              <a:rPr lang="en-US" sz="2400" dirty="0"/>
              <a:t>The data was observed and marked for time to sporulation when at least a </a:t>
            </a:r>
            <a:r>
              <a:rPr lang="en-US" sz="2400" dirty="0" err="1"/>
              <a:t>diad</a:t>
            </a:r>
            <a:r>
              <a:rPr lang="en-US" sz="2400" dirty="0"/>
              <a:t> appeared. Time to peak sporulation was marked when the maximum number of tetrads was seen. </a:t>
            </a:r>
            <a:endParaRPr lang="en-US" sz="2400" b="1" dirty="0"/>
          </a:p>
        </p:txBody>
      </p:sp>
      <p:sp>
        <p:nvSpPr>
          <p:cNvPr id="11" name="TextBox 10">
            <a:extLst>
              <a:ext uri="{FF2B5EF4-FFF2-40B4-BE49-F238E27FC236}">
                <a16:creationId xmlns:a16="http://schemas.microsoft.com/office/drawing/2014/main" id="{D9D6179D-2238-7948-9154-B1BE2300F86E}"/>
              </a:ext>
            </a:extLst>
          </p:cNvPr>
          <p:cNvSpPr txBox="1"/>
          <p:nvPr/>
        </p:nvSpPr>
        <p:spPr>
          <a:xfrm>
            <a:off x="26612784" y="12368743"/>
            <a:ext cx="14524579" cy="5370701"/>
          </a:xfrm>
          <a:prstGeom prst="rect">
            <a:avLst/>
          </a:prstGeom>
          <a:noFill/>
        </p:spPr>
        <p:txBody>
          <a:bodyPr wrap="square" rtlCol="0">
            <a:spAutoFit/>
          </a:bodyPr>
          <a:lstStyle/>
          <a:p>
            <a:pPr algn="ctr"/>
            <a:r>
              <a:rPr lang="en-US" sz="3300" b="1" u="sng" dirty="0"/>
              <a:t>Discussion</a:t>
            </a:r>
          </a:p>
          <a:p>
            <a:pPr marL="457200" indent="-457200">
              <a:buFont typeface="Arial" panose="020B0604020202020204" pitchFamily="34" charset="0"/>
              <a:buChar char="•"/>
            </a:pPr>
            <a:r>
              <a:rPr lang="en-US" sz="3100" dirty="0"/>
              <a:t>After observing the results of all experiments it can be concluded that experiment two’s data may have been inaccurate seeing as the control (2%) did not grow. </a:t>
            </a:r>
          </a:p>
          <a:p>
            <a:pPr marL="457200" indent="-457200">
              <a:buFont typeface="Arial" panose="020B0604020202020204" pitchFamily="34" charset="0"/>
              <a:buChar char="•"/>
            </a:pPr>
            <a:r>
              <a:rPr lang="en-US" sz="3100" dirty="0"/>
              <a:t>The results of experiment three, however, did represent data in line with the control. </a:t>
            </a:r>
          </a:p>
          <a:p>
            <a:pPr marL="457200" indent="-457200">
              <a:buFont typeface="Arial" panose="020B0604020202020204" pitchFamily="34" charset="0"/>
              <a:buChar char="•"/>
            </a:pPr>
            <a:r>
              <a:rPr lang="en-US" sz="3100" dirty="0"/>
              <a:t>Seeing that the 8% and 10% glucose solutions grew almost as effectively as the 2% control it may disprove the hypothesis that a high sugar diet causes infertility in humans. </a:t>
            </a:r>
          </a:p>
          <a:p>
            <a:pPr marL="457200" indent="-457200">
              <a:buFont typeface="Arial" panose="020B0604020202020204" pitchFamily="34" charset="0"/>
              <a:buChar char="•"/>
            </a:pPr>
            <a:r>
              <a:rPr lang="en-US" sz="3100" dirty="0"/>
              <a:t>The 1% did not seem to grow as effectively either, which suggests a low glucose diet may not be effective to preventing infertility. </a:t>
            </a:r>
          </a:p>
          <a:p>
            <a:pPr marL="457200" indent="-457200">
              <a:buFont typeface="Arial" panose="020B0604020202020204" pitchFamily="34" charset="0"/>
              <a:buChar char="•"/>
            </a:pPr>
            <a:r>
              <a:rPr lang="en-US" sz="3100" dirty="0"/>
              <a:t>The higher glucose concentrations, however, still did not grow as effectively as the 2% control in every experiment done.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5585</TotalTime>
  <Words>1468</Words>
  <Application>Microsoft Macintosh PowerPoint</Application>
  <PresentationFormat>Custom</PresentationFormat>
  <Paragraphs>83</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Symbol</vt:lpstr>
      <vt:lpstr>Times</vt:lpstr>
      <vt:lpstr>Times New Roman</vt:lpstr>
      <vt:lpstr>Office Theme</vt:lpstr>
      <vt:lpstr>The Effect of High Glucose Levels on Yeast Spore Development  Paige Bentley and Steven Gorsich Central Michigan University, Department of Biology, Mt Pleasant, MI </vt:lpstr>
    </vt:vector>
  </TitlesOfParts>
  <Company>Central Michigan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Reactive oxygen species (ROS) cause mitochondrial morphology damage and reduced yeast spore viability during meiosis that can be reversed by overexpression of ZWF1. Tricia Brown, Michelle Scott, Christopher Daldine, Steven W. Gorsich Central Michigan University, Department of Biology, Mt Pleasant, MI </dc:title>
  <dc:creator>Steven Gorsich</dc:creator>
  <cp:lastModifiedBy>Bentley, Paige Elle</cp:lastModifiedBy>
  <cp:revision>63</cp:revision>
  <dcterms:created xsi:type="dcterms:W3CDTF">2010-06-11T14:54:38Z</dcterms:created>
  <dcterms:modified xsi:type="dcterms:W3CDTF">2019-04-15T08:26:53Z</dcterms:modified>
</cp:coreProperties>
</file>